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5143500" type="screen16x9"/>
  <p:notesSz cx="6858000" cy="9144000"/>
  <p:embeddedFontLst>
    <p:embeddedFont>
      <p:font typeface="Calibri" panose="020F0502020204030204" pitchFamily="34" charset="0"/>
      <p:regular r:id="rId70"/>
      <p:bold r:id="rId71"/>
      <p:italic r:id="rId72"/>
      <p:boldItalic r:id="rId73"/>
    </p:embeddedFont>
    <p:embeddedFont>
      <p:font typeface="Lato" panose="020B0604020202020204" charset="0"/>
      <p:regular r:id="rId74"/>
      <p:bold r:id="rId75"/>
      <p:italic r:id="rId76"/>
      <p:boldItalic r:id="rId77"/>
    </p:embeddedFont>
    <p:embeddedFont>
      <p:font typeface="Raleway" panose="020B060402020202020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49" autoAdjust="0"/>
  </p:normalViewPr>
  <p:slideViewPr>
    <p:cSldViewPr snapToGrid="0">
      <p:cViewPr varScale="1">
        <p:scale>
          <a:sx n="107" d="100"/>
          <a:sy n="107" d="100"/>
        </p:scale>
        <p:origin x="173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7.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witter.com/GordPennycook/status/113202028013260390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witter.com/GordPennycook/status/113202028013260390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witter.com/GordPennycook/status/113202028013260390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witter.com/GordPennycook/status/113202028013260390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witter.com/GordPennycook/status/113202028013260390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NFiDdbquWJY&amp;index=2&amp;list=PL0q1l3zKRdt4oJHJxEtGWqsiad1exWCcJ"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youtube.com/watch?v=LBNtChg4t4k&amp;list=PL0q1l3zKRdt4oJHJxEtGWqsiad1exWCcJ&amp;index=4" TargetMode="External"/><Relationship Id="rId4" Type="http://schemas.openxmlformats.org/officeDocument/2006/relationships/hyperlink" Target="https://www.youtube.com/watch?v=RhyJGwNpEcw&amp;list=PL0q1l3zKRdt4oJHJxEtGWqsiad1exWCcJ&amp;index=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NFiDdbquWJY&amp;index=2&amp;list=PL0q1l3zKRdt4oJHJxEtGWqsiad1exWCcJ"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youtube.com/watch?v=LBNtChg4t4k&amp;list=PL0q1l3zKRdt4oJHJxEtGWqsiad1exWCcJ&amp;index=4" TargetMode="External"/><Relationship Id="rId4" Type="http://schemas.openxmlformats.org/officeDocument/2006/relationships/hyperlink" Target="https://www.youtube.com/watch?v=RhyJGwNpEcw&amp;list=PL0q1l3zKRdt4oJHJxEtGWqsiad1exWCcJ&amp;index=6"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NFiDdbquWJY&amp;index=2&amp;list=PL0q1l3zKRdt4oJHJxEtGWqsiad1exWCcJ"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youtube.com/watch?v=LBNtChg4t4k&amp;list=PL0q1l3zKRdt4oJHJxEtGWqsiad1exWCcJ&amp;index=4" TargetMode="External"/><Relationship Id="rId4" Type="http://schemas.openxmlformats.org/officeDocument/2006/relationships/hyperlink" Target="https://www.youtube.com/watch?v=RhyJGwNpEcw&amp;list=PL0q1l3zKRdt4oJHJxEtGWqsiad1exWCcJ&amp;index=6"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n.wikipedia.org/wiki/Information_deficit_mode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9519ff9e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9519ff9e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9519ff9e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9519ff9e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9519ff9e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9519ff9e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 x more people die of homicide than appendicitis…. Compared to 9 percent of subjects thought it was more likely people would die from appendicitis than homicide</a:t>
            </a:r>
            <a:endParaRPr/>
          </a:p>
          <a:p>
            <a:pPr marL="0" lvl="0" indent="0" algn="l" rtl="0">
              <a:spcBef>
                <a:spcPts val="0"/>
              </a:spcBef>
              <a:spcAft>
                <a:spcPts val="0"/>
              </a:spcAft>
              <a:buNone/>
            </a:pPr>
            <a:r>
              <a:rPr lang="en"/>
              <a:t>5 x more people die of drowning than collisions</a:t>
            </a:r>
            <a:endParaRPr/>
          </a:p>
          <a:p>
            <a:pPr marL="0" lvl="0" indent="0" algn="l" rtl="0">
              <a:spcBef>
                <a:spcPts val="0"/>
              </a:spcBef>
              <a:spcAft>
                <a:spcPts val="0"/>
              </a:spcAft>
              <a:buNone/>
            </a:pPr>
            <a:r>
              <a:rPr lang="en"/>
              <a:t>920 x more people die of asthma than botulism</a:t>
            </a:r>
            <a:endParaRPr/>
          </a:p>
          <a:p>
            <a:pPr marL="0" lvl="0" indent="0" algn="l" rtl="0">
              <a:spcBef>
                <a:spcPts val="0"/>
              </a:spcBef>
              <a:spcAft>
                <a:spcPts val="0"/>
              </a:spcAft>
              <a:buNone/>
            </a:pPr>
            <a:r>
              <a:rPr lang="en"/>
              <a:t>20 x more people die of asthma than tornado</a:t>
            </a:r>
            <a:endParaRPr/>
          </a:p>
          <a:p>
            <a:pPr marL="0" lvl="0" indent="0" algn="l" rtl="0">
              <a:spcBef>
                <a:spcPts val="0"/>
              </a:spcBef>
              <a:spcAft>
                <a:spcPts val="0"/>
              </a:spcAft>
              <a:buNone/>
            </a:pPr>
            <a:r>
              <a:rPr lang="en"/>
              <a:t>2 x more people die of asthma than pregnancy</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When people die of botulism or in a tornado, it’s front-page news; people dying of asthma, relatively unnoticed in our public cycle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9519ff9e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9519ff9e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9519ff9e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9519ff9e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•Illusory correlations: correlation appears to exist, but either does not exist or is much weaker than assumed</a:t>
            </a:r>
            <a:endParaRPr/>
          </a:p>
          <a:p>
            <a:pPr marL="0" lvl="0" indent="0" algn="l" rtl="0">
              <a:spcBef>
                <a:spcPts val="0"/>
              </a:spcBef>
              <a:spcAft>
                <a:spcPts val="0"/>
              </a:spcAft>
              <a:buClr>
                <a:schemeClr val="dk1"/>
              </a:buClr>
              <a:buSzPts val="1100"/>
              <a:buFont typeface="Arial"/>
              <a:buNone/>
            </a:pPr>
            <a:r>
              <a:rPr lang="en"/>
              <a:t>–Stereotypes: Oversimplified generalizations about a group or class of people that often focuses on the negative</a:t>
            </a:r>
            <a:endParaRPr/>
          </a:p>
          <a:p>
            <a:pPr marL="0" lvl="0" indent="0" algn="l" rtl="0">
              <a:spcBef>
                <a:spcPts val="0"/>
              </a:spcBef>
              <a:spcAft>
                <a:spcPts val="0"/>
              </a:spcAft>
              <a:buNone/>
            </a:pPr>
            <a:endParaRPr/>
          </a:p>
          <a:p>
            <a:pPr marL="0" lvl="0" indent="0" algn="l" rtl="0">
              <a:spcBef>
                <a:spcPts val="0"/>
              </a:spcBef>
              <a:spcAft>
                <a:spcPts val="0"/>
              </a:spcAft>
              <a:buNone/>
            </a:pPr>
            <a:r>
              <a:rPr lang="en"/>
              <a:t>-o stereotype: pay more attn to particular stereotyped behavior, then creates an illusory correlation to reinforce the stereotype… selective attn to the behaviors makes them more “available”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9519ff9e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9519ff9e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Image credit: theidleman.com</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 Availability heuristic related to how often we expect events to occur; representativeness heuristic related to making judgments based on how much one event resembles another</a:t>
            </a:r>
            <a:endParaRPr/>
          </a:p>
          <a:p>
            <a:pPr marL="0" lvl="0" indent="0" algn="l" rtl="0">
              <a:spcBef>
                <a:spcPts val="0"/>
              </a:spcBef>
              <a:spcAft>
                <a:spcPts val="0"/>
              </a:spcAft>
              <a:buNone/>
            </a:pPr>
            <a:r>
              <a:rPr lang="en"/>
              <a:t>→ this information causes people to think Jack is an engineer, not lawyer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9519ff9e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9519ff9e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Availability heuristic related to how often we expect events to occur; representativeness heuristic related to making judgments based on how much one event resembles another</a:t>
            </a:r>
            <a:endParaRPr/>
          </a:p>
          <a:p>
            <a:pPr marL="0" lvl="0" indent="0" algn="l" rtl="0">
              <a:spcBef>
                <a:spcPts val="0"/>
              </a:spcBef>
              <a:spcAft>
                <a:spcPts val="0"/>
              </a:spcAft>
              <a:buClr>
                <a:schemeClr val="dk1"/>
              </a:buClr>
              <a:buSzPts val="1100"/>
              <a:buFont typeface="Arial"/>
              <a:buNone/>
            </a:pPr>
            <a:r>
              <a:rPr lang="en"/>
              <a:t>•Representativeness heuristic: the probability that A is a member of class B can be determined by how well the properties of A resembles properties normally associated with class B</a:t>
            </a:r>
            <a:endParaRPr/>
          </a:p>
          <a:p>
            <a:pPr marL="0" lvl="0" indent="0" algn="l" rtl="0">
              <a:spcBef>
                <a:spcPts val="0"/>
              </a:spcBef>
              <a:spcAft>
                <a:spcPts val="0"/>
              </a:spcAft>
              <a:buClr>
                <a:schemeClr val="dk1"/>
              </a:buClr>
              <a:buSzPts val="1100"/>
              <a:buFont typeface="Arial"/>
              <a:buNone/>
            </a:pPr>
            <a:r>
              <a:rPr lang="en"/>
              <a:t>–Use base rate information if it is all that is available</a:t>
            </a:r>
            <a:endParaRPr/>
          </a:p>
          <a:p>
            <a:pPr marL="0" lvl="0" indent="0" algn="l" rtl="0">
              <a:spcBef>
                <a:spcPts val="0"/>
              </a:spcBef>
              <a:spcAft>
                <a:spcPts val="0"/>
              </a:spcAft>
              <a:buClr>
                <a:schemeClr val="dk1"/>
              </a:buClr>
              <a:buSzPts val="1100"/>
              <a:buFont typeface="Arial"/>
              <a:buNone/>
            </a:pPr>
            <a:r>
              <a:rPr lang="en"/>
              <a:t>–Use descriptive information if available and disregard base rate information</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9519ff9e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9519ff9e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Availability heuristic related to how often we expect events to occur; representativeness heuristic related to making judgments based on how much one event resembles another</a:t>
            </a:r>
            <a:endParaRPr/>
          </a:p>
          <a:p>
            <a:pPr marL="0" lvl="0" indent="0" algn="l" rtl="0">
              <a:spcBef>
                <a:spcPts val="0"/>
              </a:spcBef>
              <a:spcAft>
                <a:spcPts val="0"/>
              </a:spcAft>
              <a:buClr>
                <a:schemeClr val="dk1"/>
              </a:buClr>
              <a:buSzPts val="1100"/>
              <a:buFont typeface="Arial"/>
              <a:buNone/>
            </a:pPr>
            <a:r>
              <a:rPr lang="en"/>
              <a:t>•Representativeness heuristic: the probability that A is a member of class B can be determined by how well the properties of A resembles properties normally associated with class B</a:t>
            </a:r>
            <a:endParaRPr/>
          </a:p>
          <a:p>
            <a:pPr marL="0" lvl="0" indent="0" algn="l" rtl="0">
              <a:spcBef>
                <a:spcPts val="0"/>
              </a:spcBef>
              <a:spcAft>
                <a:spcPts val="0"/>
              </a:spcAft>
              <a:buClr>
                <a:schemeClr val="dk1"/>
              </a:buClr>
              <a:buSzPts val="1100"/>
              <a:buFont typeface="Arial"/>
              <a:buNone/>
            </a:pPr>
            <a:r>
              <a:rPr lang="en"/>
              <a:t>–Use base rate information if it is all that is available</a:t>
            </a:r>
            <a:endParaRPr/>
          </a:p>
          <a:p>
            <a:pPr marL="0" lvl="0" indent="0" algn="l" rtl="0">
              <a:spcBef>
                <a:spcPts val="0"/>
              </a:spcBef>
              <a:spcAft>
                <a:spcPts val="0"/>
              </a:spcAft>
              <a:buClr>
                <a:schemeClr val="dk1"/>
              </a:buClr>
              <a:buSzPts val="1100"/>
              <a:buFont typeface="Arial"/>
              <a:buNone/>
            </a:pPr>
            <a:r>
              <a:rPr lang="en"/>
              <a:t>–Use descriptive information if available and disregard base rate information</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9519ff9e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9519ff9e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•Conjunction rule: probability of two events cannot be higher than the probability of the single constituents </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9519ff9e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9519ff9e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•Conjunction rule: probability of two events cannot be higher than the probability of the single constituents </a:t>
            </a:r>
            <a:endParaRPr/>
          </a:p>
          <a:p>
            <a:pPr marL="0" lvl="0" indent="0" algn="l" rtl="0">
              <a:spcBef>
                <a:spcPts val="0"/>
              </a:spcBef>
              <a:spcAft>
                <a:spcPts val="0"/>
              </a:spcAft>
              <a:buNone/>
            </a:pPr>
            <a:endParaRPr/>
          </a:p>
          <a:p>
            <a:pPr marL="0" lvl="0" indent="0" algn="l" rtl="0">
              <a:spcBef>
                <a:spcPts val="0"/>
              </a:spcBef>
              <a:spcAft>
                <a:spcPts val="0"/>
              </a:spcAft>
              <a:buNone/>
            </a:pPr>
            <a:r>
              <a:rPr lang="en"/>
              <a:t>→ 85 % people of people picked statement 2</a:t>
            </a:r>
            <a:endParaRPr/>
          </a:p>
          <a:p>
            <a:pPr marL="0" lvl="0" indent="0" algn="l" rtl="0">
              <a:spcBef>
                <a:spcPts val="0"/>
              </a:spcBef>
              <a:spcAft>
                <a:spcPts val="0"/>
              </a:spcAft>
              <a:buNone/>
            </a:pPr>
            <a:r>
              <a:rPr lang="en"/>
              <a:t>→ making judgements without considering the conjunction rule!!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b5b5aa539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b5b5aa539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9519ff9e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9519ff9e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9519ff9e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9519ff9e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9519ff9e8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9519ff9e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myside bias: tendency for people to generate and evaluate evidence and test their hypotheses in a way that is biased toward their own opinions and attitudes</a:t>
            </a:r>
            <a:endParaRPr/>
          </a:p>
          <a:p>
            <a:pPr marL="0" lvl="0" indent="0" algn="l" rtl="0">
              <a:spcBef>
                <a:spcPts val="0"/>
              </a:spcBef>
              <a:spcAft>
                <a:spcPts val="0"/>
              </a:spcAft>
              <a:buClr>
                <a:schemeClr val="dk1"/>
              </a:buClr>
              <a:buSzPts val="1100"/>
              <a:buFont typeface="Arial"/>
              <a:buNone/>
            </a:pPr>
            <a:r>
              <a:rPr lang="en"/>
              <a:t>•The confirmation bias: tendency to selectively look for information that conforms to our hypothesis and overlook information that argues against it</a:t>
            </a:r>
            <a:endParaRPr/>
          </a:p>
          <a:p>
            <a:pPr marL="0" lvl="0" indent="0" algn="l" rtl="0">
              <a:spcBef>
                <a:spcPts val="0"/>
              </a:spcBef>
              <a:spcAft>
                <a:spcPts val="0"/>
              </a:spcAft>
              <a:buClr>
                <a:schemeClr val="dk1"/>
              </a:buClr>
              <a:buSzPts val="1100"/>
              <a:buFont typeface="Arial"/>
              <a:buNone/>
            </a:pPr>
            <a:r>
              <a:rPr lang="en"/>
              <a:t>•</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9519ff9e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9519ff9e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b5b5aa53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b5b5aa53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https://twitter.com/GordPennycook/status/1132020280132603904</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Skipped these slides, since the podcast discusses confirmation bias!</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b5b5aa5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b5b5aa5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u="sng" dirty="0" smtClean="0">
                <a:solidFill>
                  <a:schemeClr val="hlink"/>
                </a:solidFill>
                <a:hlinkClick r:id="rId3"/>
              </a:rPr>
              <a:t>https://twitter.com/GordPennycook/status/1132020280132603904</a:t>
            </a:r>
            <a:endParaRPr lang="en-US" dirty="0" smtClean="0">
              <a:solidFill>
                <a:schemeClr val="dk1"/>
              </a:solidFill>
            </a:endParaRP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Skipped these slides, since the podcast discusses confirmation bias!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b5b5aa53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b5b5aa53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u="sng" dirty="0" smtClean="0">
                <a:solidFill>
                  <a:schemeClr val="hlink"/>
                </a:solidFill>
                <a:hlinkClick r:id="rId3"/>
              </a:rPr>
              <a:t>https://twitter.com/GordPennycook/status/1132020280132603904</a:t>
            </a:r>
            <a:endParaRPr lang="en-US" dirty="0" smtClean="0">
              <a:solidFill>
                <a:schemeClr val="dk1"/>
              </a:solidFill>
            </a:endParaRP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Skipped these slides, since the podcast discusses confirmation bias!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5b5aa53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5b5aa53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u="sng" dirty="0" smtClean="0">
                <a:solidFill>
                  <a:schemeClr val="hlink"/>
                </a:solidFill>
                <a:hlinkClick r:id="rId3"/>
              </a:rPr>
              <a:t>https://twitter.com/GordPennycook/status/1132020280132603904</a:t>
            </a:r>
            <a:endParaRPr lang="en-US" dirty="0" smtClean="0">
              <a:solidFill>
                <a:schemeClr val="dk1"/>
              </a:solidFill>
            </a:endParaRP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Skipped these slides, since the podcast discusses confirmation bias!</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b5b5aa539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b5b5aa53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u="sng" dirty="0" smtClean="0">
                <a:solidFill>
                  <a:schemeClr val="hlink"/>
                </a:solidFill>
                <a:hlinkClick r:id="rId3"/>
              </a:rPr>
              <a:t>https://twitter.com/GordPennycook/status/1132020280132603904</a:t>
            </a:r>
            <a:endParaRPr lang="en-US" dirty="0" smtClean="0">
              <a:solidFill>
                <a:schemeClr val="dk1"/>
              </a:solidFill>
            </a:endParaRP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Skipped these slides, since the podcast discusses confirmation bias!</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9519ff9e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9519ff9e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https://www.youtube.com/watch?v=NFiDdbquWJY&amp;index=2&amp;list=PL0q1l3zKRdt4oJHJxEtGWqsiad1exWCcJ</a:t>
            </a:r>
            <a:endParaRPr>
              <a:solidFill>
                <a:schemeClr val="dk1"/>
              </a:solidFill>
            </a:endParaRPr>
          </a:p>
          <a:p>
            <a:pPr marL="0" lvl="0" indent="0" algn="l" rtl="0">
              <a:spcBef>
                <a:spcPts val="0"/>
              </a:spcBef>
              <a:spcAft>
                <a:spcPts val="0"/>
              </a:spcAft>
              <a:buNone/>
            </a:pPr>
            <a:r>
              <a:rPr lang="en" u="sng">
                <a:solidFill>
                  <a:schemeClr val="hlink"/>
                </a:solidFill>
                <a:hlinkClick r:id="rId4"/>
              </a:rPr>
              <a:t>https://www.youtube.com/watch?v=RhyJGwNpEcw&amp;list=PL0q1l3zKRdt4oJHJxEtGWqsiad1exWCcJ&amp;index=6</a:t>
            </a:r>
            <a:endParaRPr>
              <a:solidFill>
                <a:schemeClr val="dk1"/>
              </a:solidFill>
            </a:endParaRPr>
          </a:p>
          <a:p>
            <a:pPr marL="0" lvl="0" indent="0" algn="l" rtl="0">
              <a:spcBef>
                <a:spcPts val="0"/>
              </a:spcBef>
              <a:spcAft>
                <a:spcPts val="0"/>
              </a:spcAft>
              <a:buNone/>
            </a:pPr>
            <a:r>
              <a:rPr lang="en" u="sng">
                <a:solidFill>
                  <a:schemeClr val="hlink"/>
                </a:solidFill>
                <a:hlinkClick r:id="rId5"/>
              </a:rPr>
              <a:t>https://www.youtube.com/watch?v=LBNtChg4t4k&amp;list=PL0q1l3zKRdt4oJHJxEtGWqsiad1exWCcJ&amp;index=4</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b5b5aa539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b5b5aa539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9519ff9e8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9519ff9e8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https://www.youtube.com/watch?v=NFiDdbquWJY&amp;index=2&amp;list=PL0q1l3zKRdt4oJHJxEtGWqsiad1exWCcJ</a:t>
            </a:r>
            <a:endParaRPr>
              <a:solidFill>
                <a:schemeClr val="dk1"/>
              </a:solidFill>
            </a:endParaRPr>
          </a:p>
          <a:p>
            <a:pPr marL="0" lvl="0" indent="0" algn="l" rtl="0">
              <a:spcBef>
                <a:spcPts val="0"/>
              </a:spcBef>
              <a:spcAft>
                <a:spcPts val="0"/>
              </a:spcAft>
              <a:buNone/>
            </a:pPr>
            <a:r>
              <a:rPr lang="en" u="sng">
                <a:solidFill>
                  <a:schemeClr val="hlink"/>
                </a:solidFill>
                <a:hlinkClick r:id="rId4"/>
              </a:rPr>
              <a:t>https://www.youtube.com/watch?v=RhyJGwNpEcw&amp;list=PL0q1l3zKRdt4oJHJxEtGWqsiad1exWCcJ&amp;index=6</a:t>
            </a:r>
            <a:endParaRPr>
              <a:solidFill>
                <a:schemeClr val="dk1"/>
              </a:solidFill>
            </a:endParaRPr>
          </a:p>
          <a:p>
            <a:pPr marL="0" lvl="0" indent="0" algn="l" rtl="0">
              <a:spcBef>
                <a:spcPts val="0"/>
              </a:spcBef>
              <a:spcAft>
                <a:spcPts val="0"/>
              </a:spcAft>
              <a:buNone/>
            </a:pPr>
            <a:r>
              <a:rPr lang="en" u="sng">
                <a:solidFill>
                  <a:schemeClr val="hlink"/>
                </a:solidFill>
                <a:hlinkClick r:id="rId5"/>
              </a:rPr>
              <a:t>https://www.youtube.com/watch?v=LBNtChg4t4k&amp;list=PL0q1l3zKRdt4oJHJxEtGWqsiad1exWCcJ&amp;index=4</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9519ff9e8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59519ff9e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https://www.youtube.com/watch?v=NFiDdbquWJY&amp;index=2&amp;list=PL0q1l3zKRdt4oJHJxEtGWqsiad1exWCcJ</a:t>
            </a:r>
            <a:endParaRPr>
              <a:solidFill>
                <a:schemeClr val="dk1"/>
              </a:solidFill>
            </a:endParaRPr>
          </a:p>
          <a:p>
            <a:pPr marL="0" lvl="0" indent="0" algn="l" rtl="0">
              <a:spcBef>
                <a:spcPts val="0"/>
              </a:spcBef>
              <a:spcAft>
                <a:spcPts val="0"/>
              </a:spcAft>
              <a:buNone/>
            </a:pPr>
            <a:r>
              <a:rPr lang="en" u="sng">
                <a:solidFill>
                  <a:schemeClr val="hlink"/>
                </a:solidFill>
                <a:hlinkClick r:id="rId4"/>
              </a:rPr>
              <a:t>https://www.youtube.com/watch?v=RhyJGwNpEcw&amp;list=PL0q1l3zKRdt4oJHJxEtGWqsiad1exWCcJ&amp;index=6</a:t>
            </a:r>
            <a:endParaRPr>
              <a:solidFill>
                <a:schemeClr val="dk1"/>
              </a:solidFill>
            </a:endParaRPr>
          </a:p>
          <a:p>
            <a:pPr marL="0" lvl="0" indent="0" algn="l" rtl="0">
              <a:spcBef>
                <a:spcPts val="0"/>
              </a:spcBef>
              <a:spcAft>
                <a:spcPts val="0"/>
              </a:spcAft>
              <a:buNone/>
            </a:pPr>
            <a:r>
              <a:rPr lang="en" u="sng">
                <a:solidFill>
                  <a:schemeClr val="hlink"/>
                </a:solidFill>
                <a:hlinkClick r:id="rId5"/>
              </a:rPr>
              <a:t>https://www.youtube.com/watch?v=LBNtChg4t4k&amp;list=PL0q1l3zKRdt4oJHJxEtGWqsiad1exWCcJ&amp;index=4</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9519ff9e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9519ff9e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b5b5aa539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b5b5aa53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•Tversky and Kahnemann (1981)</a:t>
            </a:r>
            <a:endParaRPr/>
          </a:p>
          <a:p>
            <a:pPr marL="0" lvl="0" indent="0" algn="l" rtl="0">
              <a:spcBef>
                <a:spcPts val="0"/>
              </a:spcBef>
              <a:spcAft>
                <a:spcPts val="0"/>
              </a:spcAft>
              <a:buNone/>
            </a:pPr>
            <a:r>
              <a:rPr lang="en">
                <a:solidFill>
                  <a:schemeClr val="dk1"/>
                </a:solidFill>
              </a:rPr>
              <a:t>• Saving 200 lives with certainty is more attractive than ⅔ probability of saving no one</a:t>
            </a:r>
            <a:endParaRPr>
              <a:solidFill>
                <a:schemeClr val="dk1"/>
              </a:solidFill>
            </a:endParaRPr>
          </a:p>
          <a:p>
            <a:pPr marL="0" lvl="0" indent="0" algn="l" rtl="0">
              <a:spcBef>
                <a:spcPts val="0"/>
              </a:spcBef>
              <a:spcAft>
                <a:spcPts val="0"/>
              </a:spcAft>
              <a:buNone/>
            </a:pPr>
            <a:r>
              <a:rPr lang="en">
                <a:solidFill>
                  <a:schemeClr val="dk1"/>
                </a:solidFill>
              </a:rPr>
              <a:t>• Certain death of 400 people less acceptable than 2 in 3 risk that 600 people will die</a:t>
            </a:r>
            <a:r>
              <a:rPr lang="en"/>
              <a:t> </a:t>
            </a:r>
            <a:endParaRPr/>
          </a:p>
          <a:p>
            <a:pPr marL="0" lvl="0" indent="0" algn="l" rtl="0">
              <a:spcBef>
                <a:spcPts val="0"/>
              </a:spcBef>
              <a:spcAft>
                <a:spcPts val="0"/>
              </a:spcAft>
              <a:buClr>
                <a:schemeClr val="dk1"/>
              </a:buClr>
              <a:buSzPts val="1100"/>
              <a:buFont typeface="Arial"/>
              <a:buNone/>
            </a:pPr>
            <a:r>
              <a:rPr lang="en">
                <a:solidFill>
                  <a:schemeClr val="dk1"/>
                </a:solidFill>
              </a:rPr>
              <a:t>• programs are identical - 400 die, 200 saved in both Program A &amp; C, and in B and D, ⅔ chance of none saved/600 die (+ ⅓ chance of 600 saved, none died)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b5b5aa539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b5b5aa539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b5b5aa539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b5b5aa539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b5b5aa539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b5b5aa539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 day 1, I mentioned this in relation to thinking about SciComm. Relevant again here!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From: </a:t>
            </a:r>
            <a:r>
              <a:rPr lang="en" sz="1000">
                <a:solidFill>
                  <a:srgbClr val="222222"/>
                </a:solidFill>
                <a:highlight>
                  <a:srgbClr val="FFFFFF"/>
                </a:highlight>
              </a:rPr>
              <a:t>Nyhan, B., Reifler, J., Richey, S., &amp; Freed, G. L. (2014). Effective messages in vaccine promotion: a randomized trial. </a:t>
            </a:r>
            <a:r>
              <a:rPr lang="en" i="1">
                <a:solidFill>
                  <a:schemeClr val="dk1"/>
                </a:solidFill>
              </a:rPr>
              <a:t>Pediatrics</a:t>
            </a:r>
            <a:r>
              <a:rPr lang="en">
                <a:solidFill>
                  <a:schemeClr val="dk1"/>
                </a:solidFill>
              </a:rPr>
              <a:t>, </a:t>
            </a:r>
            <a:r>
              <a:rPr lang="en" i="1">
                <a:solidFill>
                  <a:schemeClr val="dk1"/>
                </a:solidFill>
              </a:rPr>
              <a:t>133</a:t>
            </a:r>
            <a:r>
              <a:rPr lang="en">
                <a:solidFill>
                  <a:schemeClr val="dk1"/>
                </a:solidFill>
              </a:rPr>
              <a:t>(4), e835-e842.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“Refuting claims of an MMR/autism link successfully reduced misperceptions that vaccines cause autism but nonetheless decreased intent to vaccinate among parents who had the least favorable vaccine attitudes….”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Via Wikipedia (</a:t>
            </a:r>
            <a:r>
              <a:rPr lang="en" u="sng">
                <a:solidFill>
                  <a:schemeClr val="hlink"/>
                </a:solidFill>
                <a:hlinkClick r:id="rId3"/>
              </a:rPr>
              <a:t>https://en.wikipedia.org/wiki/Information_deficit_model</a:t>
            </a:r>
            <a:r>
              <a:rPr lang="en">
                <a:solidFill>
                  <a:schemeClr val="dk1"/>
                </a:solidFill>
              </a:rPr>
              <a:t>), </a:t>
            </a:r>
            <a:r>
              <a:rPr lang="en" sz="1050">
                <a:solidFill>
                  <a:srgbClr val="222222"/>
                </a:solidFill>
                <a:highlight>
                  <a:srgbClr val="FFFFFF"/>
                </a:highlight>
              </a:rPr>
              <a:t> the </a:t>
            </a:r>
            <a:r>
              <a:rPr lang="en" b="1">
                <a:solidFill>
                  <a:schemeClr val="dk1"/>
                </a:solidFill>
              </a:rPr>
              <a:t>information deficit model</a:t>
            </a:r>
            <a:r>
              <a:rPr lang="en">
                <a:solidFill>
                  <a:schemeClr val="dk1"/>
                </a:solidFill>
              </a:rPr>
              <a:t> (or simply </a:t>
            </a:r>
            <a:r>
              <a:rPr lang="en" b="1">
                <a:solidFill>
                  <a:schemeClr val="dk1"/>
                </a:solidFill>
              </a:rPr>
              <a:t>deficit model</a:t>
            </a:r>
            <a:r>
              <a:rPr lang="en">
                <a:solidFill>
                  <a:schemeClr val="dk1"/>
                </a:solidFill>
              </a:rPr>
              <a:t>) or </a:t>
            </a:r>
            <a:r>
              <a:rPr lang="en" b="1">
                <a:solidFill>
                  <a:schemeClr val="dk1"/>
                </a:solidFill>
              </a:rPr>
              <a:t>science literacy/knowledge deficit model</a:t>
            </a:r>
            <a:r>
              <a:rPr lang="en">
                <a:solidFill>
                  <a:schemeClr val="dk1"/>
                </a:solidFill>
              </a:rPr>
              <a:t> attributes public scepticism or hostility to science and technology to a lack of understanding, resulting from a lack of information. It is associated with a division between experts who have the information and non-experts who do not. The model implies that communication should focus on improving the transfer of information from experts to non-experts.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More information does not equal greater acceptance of science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b5b5aa53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b5b5aa53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the fear about vaccines (contrasted to Trump’s speech); data is not enough!</a:t>
            </a:r>
            <a:endParaRPr/>
          </a:p>
          <a:p>
            <a:pPr marL="0" lvl="0" indent="0" algn="l" rtl="0">
              <a:spcBef>
                <a:spcPts val="0"/>
              </a:spcBef>
              <a:spcAft>
                <a:spcPts val="0"/>
              </a:spcAft>
              <a:buNone/>
            </a:pPr>
            <a:r>
              <a:rPr lang="en"/>
              <a:t>→ is confirmation bias rational? Sure, sometimes heuristics are OK in the long-run, but are not so great in the moment. So, Shankar’s example of how ya, if you’ve seen gravity work your entire life, and then see a pig flying, you’re not going to suddenly stop believing in gravity.</a:t>
            </a:r>
            <a:endParaRPr/>
          </a:p>
          <a:p>
            <a:pPr marL="0" lvl="0" indent="0" algn="l" rtl="0">
              <a:spcBef>
                <a:spcPts val="0"/>
              </a:spcBef>
              <a:spcAft>
                <a:spcPts val="0"/>
              </a:spcAft>
              <a:buNone/>
            </a:pPr>
            <a:r>
              <a:rPr lang="en"/>
              <a:t>→ change people’s behavior with fear? She mentions when people are stressed out (tapping into their mindset) and when you’re trying to get someone to not do something (inaction)</a:t>
            </a:r>
            <a:endParaRPr/>
          </a:p>
          <a:p>
            <a:pPr marL="0" lvl="0" indent="0" algn="l" rtl="0">
              <a:spcBef>
                <a:spcPts val="0"/>
              </a:spcBef>
              <a:spcAft>
                <a:spcPts val="0"/>
              </a:spcAft>
              <a:buNone/>
            </a:pPr>
            <a:r>
              <a:rPr lang="en"/>
              <a:t>→ story of positive feedback in the hospital (to get the medical staff to wash hands before/after)</a:t>
            </a:r>
            <a:endParaRPr/>
          </a:p>
          <a:p>
            <a:pPr marL="0" lvl="0" indent="0" algn="l" rtl="0">
              <a:spcBef>
                <a:spcPts val="0"/>
              </a:spcBef>
              <a:spcAft>
                <a:spcPts val="0"/>
              </a:spcAft>
              <a:buNone/>
            </a:pPr>
            <a:r>
              <a:rPr lang="en">
                <a:solidFill>
                  <a:schemeClr val="dk1"/>
                </a:solidFill>
              </a:rPr>
              <a:t>→ equality heuristic: we tend to assign equal weight to everyone’s opinion; tallying everyone’s opinion instead of the person who has the most expertise</a:t>
            </a:r>
            <a:endParaRPr>
              <a:solidFill>
                <a:schemeClr val="dk1"/>
              </a:solidFill>
            </a:endParaRPr>
          </a:p>
          <a:p>
            <a:pPr marL="0" lvl="0" indent="0" algn="l" rtl="0">
              <a:spcBef>
                <a:spcPts val="0"/>
              </a:spcBef>
              <a:spcAft>
                <a:spcPts val="0"/>
              </a:spcAft>
              <a:buNone/>
            </a:pPr>
            <a:r>
              <a:rPr lang="en">
                <a:solidFill>
                  <a:schemeClr val="dk1"/>
                </a:solidFill>
              </a:rPr>
              <a:t>→ the surprisingly popular vote: what’s the capital of Brazil? What do you think most people will say is the capital? If you have the wrong answer, you’ll think most people think that. But if you have expertise, you’ll have different answers to the questions.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STORY-TELLING (Uri Hasson story), synchronization of brains, synchronization was important for INFLUENCE (connecting back to our third day of class on shared attention!!), getting us to </a:t>
            </a:r>
            <a:r>
              <a:rPr lang="en" i="1">
                <a:solidFill>
                  <a:schemeClr val="dk1"/>
                </a:solidFill>
              </a:rPr>
              <a:t>feel</a:t>
            </a:r>
            <a:r>
              <a:rPr lang="en">
                <a:solidFill>
                  <a:schemeClr val="dk1"/>
                </a:solidFill>
              </a:rPr>
              <a:t> what the story-teller wanted us to feel</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b5b5aa539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b5b5aa539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Tali Sharot was discussing what determines you changing your mind… and discussed Bayesian updating of priors in a really accessible way!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b5b5aa539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b5b5aa539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b5b5aa539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b5b5aa539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b5b5aa539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b5b5aa539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smtClean="0">
                <a:solidFill>
                  <a:schemeClr val="dk1"/>
                </a:solidFill>
                <a:latin typeface="Times New Roman"/>
                <a:ea typeface="Times New Roman"/>
                <a:cs typeface="Times New Roman"/>
                <a:sym typeface="Times New Roman"/>
              </a:rPr>
              <a:t>If curious about the materials</a:t>
            </a:r>
          </a:p>
          <a:p>
            <a:pPr marL="0" lvl="0" indent="0" algn="ctr" rtl="0">
              <a:lnSpc>
                <a:spcPct val="115000"/>
              </a:lnSpc>
              <a:spcBef>
                <a:spcPts val="0"/>
              </a:spcBef>
              <a:spcAft>
                <a:spcPts val="0"/>
              </a:spcAft>
              <a:buClr>
                <a:schemeClr val="dk1"/>
              </a:buClr>
              <a:buSzPts val="1100"/>
              <a:buFont typeface="Arial"/>
              <a:buNone/>
            </a:pPr>
            <a:endParaRPr lang="en" b="1" dirty="0" smtClean="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b="1" dirty="0" smtClean="0">
                <a:solidFill>
                  <a:schemeClr val="dk1"/>
                </a:solidFill>
                <a:latin typeface="Times New Roman"/>
                <a:ea typeface="Times New Roman"/>
                <a:cs typeface="Times New Roman"/>
                <a:sym typeface="Times New Roman"/>
              </a:rPr>
              <a:t>A</a:t>
            </a:r>
            <a:r>
              <a:rPr lang="en" b="1" dirty="0">
                <a:solidFill>
                  <a:schemeClr val="dk1"/>
                </a:solidFill>
                <a:latin typeface="Times New Roman"/>
                <a:ea typeface="Times New Roman"/>
                <a:cs typeface="Times New Roman"/>
                <a:sym typeface="Times New Roman"/>
              </a:rPr>
              <a:t>: Issues and Reasons</a:t>
            </a:r>
            <a:endParaRPr b="1"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Times New Roman"/>
                <a:ea typeface="Times New Roman"/>
                <a:cs typeface="Times New Roman"/>
                <a:sym typeface="Times New Roman"/>
              </a:rPr>
              <a:t> </a:t>
            </a: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i="1" dirty="0">
                <a:solidFill>
                  <a:schemeClr val="dk1"/>
                </a:solidFill>
                <a:latin typeface="Times New Roman"/>
                <a:ea typeface="Times New Roman"/>
                <a:cs typeface="Times New Roman"/>
                <a:sym typeface="Times New Roman"/>
              </a:rPr>
              <a:t>Fracking in the United States</a:t>
            </a:r>
            <a:endParaRPr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Fracking is a process by which natural gas is extracted from reservoirs below the Earth’s surface. As part of the fracking processing, chemicals, sand, and water are injected into rock at high pressure, allowing gas from below to flow above the surface of the rock, where it is then collected. Fracking is a currently a contentious issue in the United States. Some people support fracking in the United States, and other people do not support fracking in the United States.</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Reasons to support the position that fracking for natural gas should be permitted in the United States: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Fracking helps the United States to achieve the goal of energy independence.</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Fracking contributes to lower gas prices in the United States.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Fracking can boost state and local economies in the United States.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Fracking provides many well-paying jobs to geologists, well drillers, office workers, truck drivers, construction workers, and so on.</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Natural gas is one of the cleanest sources of non-renewable energy.</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Greater reliance on natural gas instead of coal and oil can help the United States reduce harmful carbon dioxide emissions.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Fracking projects generate property tax revenue to support local schools.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Continuous development of new technology keeps making fracking safer and more efficient.</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Reasons to oppose the position that fracking for natural gas should be permitted in the United States: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Fracking has been the cause of an unprecedented number of earthquakes in the United States.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Fracking actually worsens the negative effects of climate change.</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Fracking exacerbates the effects of droughts by depleting water supplies.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Fracking has led to the exploitation of immigrant workers.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Fracking has led to the displacement of some poor, rural communities.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The fracking industry has made economic inequality worse in the United States.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The homes around fracking sites lose much of their value.</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Chemicals used in fracking that enter the groundwater supply have been linked to breast cancer and childhood leukemia.</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b="1" u="sng" dirty="0">
                <a:solidFill>
                  <a:schemeClr val="dk1"/>
                </a:solidFill>
                <a:latin typeface="Times New Roman"/>
                <a:ea typeface="Times New Roman"/>
                <a:cs typeface="Times New Roman"/>
                <a:sym typeface="Times New Roman"/>
              </a:rPr>
              <a:t> </a:t>
            </a:r>
            <a:endParaRPr b="1" u="sng"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i="1" dirty="0">
                <a:solidFill>
                  <a:schemeClr val="dk1"/>
                </a:solidFill>
                <a:latin typeface="Times New Roman"/>
                <a:ea typeface="Times New Roman"/>
                <a:cs typeface="Times New Roman"/>
                <a:sym typeface="Times New Roman"/>
              </a:rPr>
              <a:t> </a:t>
            </a:r>
            <a:endParaRPr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i="1" dirty="0">
                <a:solidFill>
                  <a:schemeClr val="dk1"/>
                </a:solidFill>
                <a:latin typeface="Times New Roman"/>
                <a:ea typeface="Times New Roman"/>
                <a:cs typeface="Times New Roman"/>
                <a:sym typeface="Times New Roman"/>
              </a:rPr>
              <a:t>Animals in Scientific Testing</a:t>
            </a:r>
            <a:endParaRPr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Some scientists use animals to test the safety and effectiveness of medical treatments before they are used on humans. Testing on animals for medical purposes is currently a contentious issue in the United States. Some people support scientific testing on animals for medical purposes, and other people oppose scientific testing on animals for medical purposes.</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Reasons to support the position that scientific testing on animals should be permitted for medical purposes: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Scientific testing on animals has contributed to many life-saving cures and treatments in the past.</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Most biologists and physicians in the United States support scientific testing on animals.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Animals are appropriate research subjects, because they are similar to human beings in many relevant ways.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Animals sometimes must be used in cases where ethical considerations prevent the use of human subjects.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If vaccines and other treatments were not tested on animals, millions of animals would have died from rabies and from other diseases.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Animal research is highly regulated, and there are laws in place to protect animals from mistreatment and abuse.</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Researchers treat animals humanely, both for the animals’ sake and to ensure reliable results.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Animals do not have the same rights as humans, so it is acceptable to experiment on them.</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Reasons to oppose the position that scientific testing on animals should be permitted for medical purposes: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Running experiments and tests on animals is cruel and inhumane.</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Some alternative testing methods are now available that can replace the need for testing on animals.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Drugs that pass animal tests are still not necessarily safe for humans.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Some chemicals that are harmful to different animals are actually medically effective when used by humans.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Tests run on animals often do not reliably predict results in humans.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Conducting animal testing requires a considerable amount of taxpayer dollars.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Animals can suffer just like humans when researchers run experiments on them.</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Some medical breakthroughs that have resulted from animal research could have still been made without animal testing.</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i="1" dirty="0">
                <a:solidFill>
                  <a:schemeClr val="dk1"/>
                </a:solidFill>
                <a:latin typeface="Times New Roman"/>
                <a:ea typeface="Times New Roman"/>
                <a:cs typeface="Times New Roman"/>
                <a:sym typeface="Times New Roman"/>
              </a:rPr>
              <a:t> </a:t>
            </a:r>
            <a:endParaRPr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i="1" dirty="0">
                <a:solidFill>
                  <a:schemeClr val="dk1"/>
                </a:solidFill>
                <a:latin typeface="Times New Roman"/>
                <a:ea typeface="Times New Roman"/>
                <a:cs typeface="Times New Roman"/>
                <a:sym typeface="Times New Roman"/>
              </a:rPr>
              <a:t> </a:t>
            </a:r>
            <a:endParaRPr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i="1" dirty="0">
                <a:solidFill>
                  <a:schemeClr val="dk1"/>
                </a:solidFill>
                <a:latin typeface="Times New Roman"/>
                <a:ea typeface="Times New Roman"/>
                <a:cs typeface="Times New Roman"/>
                <a:sym typeface="Times New Roman"/>
              </a:rPr>
              <a:t>United States Drone Strikes Overseas</a:t>
            </a:r>
            <a:endParaRPr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Unmanned aerial vehicles (UAVs), commonly referred to as drones, are remotely-controlled aircraft that are often armed with missiles and bombs for attack missions. The United States military has used drones to kill suspected insurgents and terrorists in Pakistan, Afghanistan, Yemen, Somalia, and other countries. The use of drone strikes by the United States to kill military targets overseas is currently a controversial issue. There are several reasons one might support the use of drone strikes by the United States to kill military targets overseas, and there are several reasons one might oppose the use of drone strikes by the United States to kill military targets overseas.</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Reasons to support the use of drones by the United States to kill military targets overseas: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 strikes make the citizens of the United States safer by killing terrorists across the world.</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Drones kill fewer civilians, as a percentage of total fatalities, than any other military weapon.</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 strikes make United States military personnel safer.</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 strikes are cheaper than engaging in ground combat or manned aerial combat.</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 strikes are subject to a strict review process and congressional oversight.</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The United States cannot risk falling behind the rest of the world in the development of drone technologies.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 pilots have a lower risk for post-traumatic stress disorder (PTSD) than pilots of manned aircraft and other battlefield soldiers.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The majority of Americans support the use of drone strikes to kill military targets overseas.</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Reasons to oppose the use of drones by the United States to kill military targets overseas: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 strikes create more terrorists than they kill because of the collateral damage they incur.</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Regardless of the circumstances, it is always morally wrong to kill another human being.</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Even though they are meant to kill military targets, drone strikes still kill large numbers of civilians.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 strikes primarily kill low-value targets who are not significant threats to the safety and security of the United States.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 strikes carried out by the United States military do not have sufficient legal oversight.</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 strikes violate the sovereignty of other countries.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Drone strikes are extremely unpopular in the affected countries.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Many drone operators experience emotional and psychological stress because of what they are ordered to do.</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b="1" i="1" dirty="0">
                <a:solidFill>
                  <a:schemeClr val="dk1"/>
                </a:solidFill>
                <a:latin typeface="Times New Roman"/>
                <a:ea typeface="Times New Roman"/>
                <a:cs typeface="Times New Roman"/>
                <a:sym typeface="Times New Roman"/>
              </a:rPr>
              <a:t> </a:t>
            </a:r>
            <a:endParaRPr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i="1" dirty="0">
                <a:solidFill>
                  <a:schemeClr val="dk1"/>
                </a:solidFill>
                <a:latin typeface="Times New Roman"/>
                <a:ea typeface="Times New Roman"/>
                <a:cs typeface="Times New Roman"/>
                <a:sym typeface="Times New Roman"/>
              </a:rPr>
              <a:t>The Gold Standard</a:t>
            </a:r>
            <a:endParaRPr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The United States economy used to operate on a gold standard, meaning that the value of currency was backed by gold reserves. In 1971, however, the United States abandoned the gold standard, handing the government full responsibility and control over the dollar. There is currently debate over whether the United States should return to the gold standard. There are several reasons one might support the United States returning to a gold standard, and there are several reasons one might oppose the United States returning to a gold standard.</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Reasons to support the United States returning to the gold standard:</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Returning to a gold standard would reduce inflation rates.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 gold standard puts important limits on government power by restricting its ability to print money at will.</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Returning to a gold standard would reduce the United States trade deficit.</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 gold standard would restrict the ability of the federal government to increase the national debt.</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 gold standard would reduce the risk of economic crises and recessions.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 gold standard would prevent government from overprinting money to bail out financial corporations.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In the past, when the United States was under the gold standard, unemployment rates were low.</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Many politicians, businessmen, and organizations support the return to the gold standard.</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Reasons to oppose the United States returning to the gold standard:</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The value of gold fluctuates too much to provide the price stability necessary for a healthy economy.</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Historically, when the economy has been under the gold standard, there have been many financial panics and bank failures.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 gold standard limits the ability of the Federal Reserve to help the economy out of recessions and depressions.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 gold standard increases the environmental and cultural harms created by gold mining.</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 gold standard makes the supply of money vulnerable to the ups and downs of gold production.</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A currency backed by gold could not expand fast enough to maintain a healthy rate of international trade and economic growth.</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Returning to a gold standard could harm national security by restricting the country’s ability to rapidly finance national defense.</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Many leading economists oppose returning to a gold standard.</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i="1" dirty="0">
                <a:solidFill>
                  <a:schemeClr val="dk1"/>
                </a:solidFill>
                <a:latin typeface="Times New Roman"/>
                <a:ea typeface="Times New Roman"/>
                <a:cs typeface="Times New Roman"/>
                <a:sym typeface="Times New Roman"/>
              </a:rPr>
              <a:t> </a:t>
            </a:r>
            <a:endParaRPr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i="1" dirty="0">
                <a:solidFill>
                  <a:schemeClr val="dk1"/>
                </a:solidFill>
                <a:latin typeface="Times New Roman"/>
                <a:ea typeface="Times New Roman"/>
                <a:cs typeface="Times New Roman"/>
                <a:sym typeface="Times New Roman"/>
              </a:rPr>
              <a:t>Standardized Testing</a:t>
            </a:r>
            <a:endParaRPr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Primary schools in the United States require their students to regularly complete standardized testing. The use of standardized testing in American schools has increased since 2002 when the federal government implemented mandatory annual testing in all 50 states. There is currently controversy over whether standardized testing should be required in primary schools in the United States. There are several reasons one might support the use of standardized testing for primary schools in the United States, and there are several reasons one might oppose the use of standardized testing for primary schools in the United States.</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Reasons to support the use of standardized testing for primary schools in the United States:</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latin typeface="Times New Roman"/>
                <a:ea typeface="Times New Roman"/>
                <a:cs typeface="Times New Roman"/>
                <a:sym typeface="Times New Roman"/>
              </a:rPr>
              <a:t>Standardized tests provide reliable and objective measures of student achievement.</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Standardized tests are inclusive and non-discriminatory, because they ensure that the content is equivalent for all students.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China has a long tradition of standardized testing and leads the world in educational achievement.</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"Teaching to the test" can be a good thing because it focuses on essential content and eliminates time-wasting activities that don't produce learning gains.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Instead of narrowing the curriculum, standardized tests are focusing the curriculum on important basic skills that all students need to master.</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Most parents approve of standardized tests.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Stricter standards and increased testing are better preparing school students for college.</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Most teachers acknowledge the importance of standardized tests.</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Reasons to oppose the use of standardized testing for primary schools in the United States: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More standardized testing has not improved student achievement.</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Standardized tests are unreliable measures of student performance.</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Standardized tests are unfair and discriminatory against non-English speakers and students with special needs.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Standardized tests measure only a small portion of what makes education valuable and meaningful.</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Instruction time is being consumed by monotonous test preparation.</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Standardized testing causes severe stress in younger students.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Standardized testing is expensive and places an excessive burden on state education budgets.</a:t>
            </a:r>
            <a:endParaRPr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Standardized test scores are a poor indicator of teacher performance, yet they are used to reward and punish teachers.</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b="1" dirty="0">
                <a:solidFill>
                  <a:schemeClr val="dk1"/>
                </a:solidFill>
                <a:latin typeface="Times New Roman"/>
                <a:ea typeface="Times New Roman"/>
                <a:cs typeface="Times New Roman"/>
                <a:sym typeface="Times New Roman"/>
              </a:rPr>
              <a:t> </a:t>
            </a: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b5b5aa539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5b5b5aa539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participants who evaluated conflicting reasons only were significantly more likely to change their initial positions than participants who evaluated affirming reasons only</a:t>
            </a:r>
            <a:endParaRPr/>
          </a:p>
          <a:p>
            <a:pPr marL="0" lvl="0" indent="0" algn="l" rtl="0">
              <a:spcBef>
                <a:spcPts val="0"/>
              </a:spcBef>
              <a:spcAft>
                <a:spcPts val="0"/>
              </a:spcAft>
              <a:buNone/>
            </a:pPr>
            <a:r>
              <a:rPr lang="en"/>
              <a:t>→ for all sociopolitical issues except standardized testing, people who had both reasons/sides were more likely to change their mind than people with affirming reasons only</a:t>
            </a:r>
            <a:endParaRPr/>
          </a:p>
          <a:p>
            <a:pPr marL="0" lvl="0" indent="0" algn="l" rtl="0">
              <a:spcBef>
                <a:spcPts val="0"/>
              </a:spcBef>
              <a:spcAft>
                <a:spcPts val="0"/>
              </a:spcAft>
              <a:buNone/>
            </a:pPr>
            <a:endParaRPr/>
          </a:p>
          <a:p>
            <a:pPr marL="0" lvl="0" indent="0" algn="l" rtl="0">
              <a:spcBef>
                <a:spcPts val="0"/>
              </a:spcBef>
              <a:spcAft>
                <a:spcPts val="0"/>
              </a:spcAft>
              <a:buNone/>
            </a:pPr>
            <a:r>
              <a:rPr lang="en"/>
              <a:t>→ for all 5 issues, no matter the set of reasons, participants were more likely to stick with their initial decisions than to change them</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b5b5aa539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b5b5aa539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overall participants who did not change their minds &amp; saw both sets of reasons rated reasons favoring their initial chosen positions as better than those reasons favoring the other, unchosen positions</a:t>
            </a:r>
            <a:endParaRPr/>
          </a:p>
          <a:p>
            <a:pPr marL="0" lvl="0" indent="0" algn="l" rtl="0">
              <a:spcBef>
                <a:spcPts val="0"/>
              </a:spcBef>
              <a:spcAft>
                <a:spcPts val="0"/>
              </a:spcAft>
              <a:buNone/>
            </a:pPr>
            <a:r>
              <a:rPr lang="en"/>
              <a:t>→ for participants who did not change their minds relative to participants who did change their minds, participants who evaluated only conflicting reasons rated those reasons less favorably than participants who evaluated only affirming reasons</a:t>
            </a:r>
            <a:endParaRPr/>
          </a:p>
          <a:p>
            <a:pPr marL="0" lvl="0" indent="0" algn="l" rtl="0">
              <a:spcBef>
                <a:spcPts val="0"/>
              </a:spcBef>
              <a:spcAft>
                <a:spcPts val="0"/>
              </a:spcAft>
              <a:buNone/>
            </a:pPr>
            <a:r>
              <a:rPr lang="en"/>
              <a:t>→ the effect of condition (affirming vs. opposing reasons) on reason evaluation is exclusive to participants who didn’t change their minds</a:t>
            </a:r>
            <a:endParaRPr/>
          </a:p>
          <a:p>
            <a:pPr marL="0" lvl="0" indent="0" algn="l" rtl="0">
              <a:spcBef>
                <a:spcPts val="0"/>
              </a:spcBef>
              <a:spcAft>
                <a:spcPts val="0"/>
              </a:spcAft>
              <a:buNone/>
            </a:pPr>
            <a:r>
              <a:rPr lang="en"/>
              <a:t>→ even after controlling for prior knowledge and reason novelty, the relationships hold</a:t>
            </a:r>
            <a:endParaRPr/>
          </a:p>
          <a:p>
            <a:pPr marL="0" lvl="0" indent="0" algn="l" rtl="0">
              <a:spcBef>
                <a:spcPts val="0"/>
              </a:spcBef>
              <a:spcAft>
                <a:spcPts val="0"/>
              </a:spcAft>
              <a:buNone/>
            </a:pPr>
            <a:r>
              <a:rPr lang="en"/>
              <a:t>→ identify subset of people who didn’t make a decision based on reasons, yet even they showed evidence for evaluating the reasons that support their positions better</a:t>
            </a:r>
            <a:endParaRPr/>
          </a:p>
          <a:p>
            <a:pPr marL="0" lvl="0" indent="0" algn="l" rtl="0">
              <a:spcBef>
                <a:spcPts val="0"/>
              </a:spcBef>
              <a:spcAft>
                <a:spcPts val="0"/>
              </a:spcAft>
              <a:buNone/>
            </a:pPr>
            <a:endParaRPr/>
          </a:p>
          <a:p>
            <a:pPr marL="0" lvl="0" indent="0" algn="l" rtl="0">
              <a:spcBef>
                <a:spcPts val="0"/>
              </a:spcBef>
              <a:spcAft>
                <a:spcPts val="0"/>
              </a:spcAft>
              <a:buNone/>
            </a:pPr>
            <a:r>
              <a:rPr lang="en"/>
              <a:t>“Fig. 3 Means and standard error bars represent the differences in the average rated quality of reasons between the two possible positions from which to choose (i.e., to support or to oppose) for those participants who evaluated reasons for both sides and who did not change their positions (n = 915). Difference scores were computed for each individual participant by subtracting the average rating of reasons for choosing ‘oppose’ from the average rating of reasons for choosing ‘support’”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b5b5aa539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b5b5aa539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participants were more confident in their final decisions after evaluating reasons than they were before evaluating reasons</a:t>
            </a:r>
            <a:endParaRPr/>
          </a:p>
          <a:p>
            <a:pPr marL="0" lvl="0" indent="0" algn="l" rtl="0">
              <a:spcBef>
                <a:spcPts val="0"/>
              </a:spcBef>
              <a:spcAft>
                <a:spcPts val="0"/>
              </a:spcAft>
              <a:buNone/>
            </a:pPr>
            <a:r>
              <a:rPr lang="en"/>
              <a:t>→ even controlling for prior knowledge &amp; number of novel reasons evaluated…</a:t>
            </a:r>
            <a:endParaRPr/>
          </a:p>
          <a:p>
            <a:pPr marL="0" lvl="0" indent="0" algn="l" rtl="0">
              <a:spcBef>
                <a:spcPts val="0"/>
              </a:spcBef>
              <a:spcAft>
                <a:spcPts val="0"/>
              </a:spcAft>
              <a:buNone/>
            </a:pPr>
            <a:r>
              <a:rPr lang="en"/>
              <a:t>→ but not statistically significant for the people who evaluated conflicting reasons, so they’re the only ones who didn’t have this kind of polarizing effect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b5b5aa539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b5b5aa539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b5b5aa539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b5b5aa539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Study 1 - from supplementary material</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b5b5aa539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b5b5aa539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Study 1 - from supplementary material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b5b5aa539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b5b5aa539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Study 1 - from supplementary material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b5b5aa539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b5b5aa539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Study 1 - from supplementary material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b5b5aa539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b5b5aa539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Study 1 - from supplementary material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9519ff9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9519ff9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Inductive reasoning</a:t>
            </a:r>
            <a:endParaRPr/>
          </a:p>
          <a:p>
            <a:pPr marL="0" lvl="0" indent="0" algn="l" rtl="0">
              <a:spcBef>
                <a:spcPts val="0"/>
              </a:spcBef>
              <a:spcAft>
                <a:spcPts val="0"/>
              </a:spcAft>
              <a:buClr>
                <a:schemeClr val="dk1"/>
              </a:buClr>
              <a:buSzPts val="1100"/>
              <a:buFont typeface="Arial"/>
              <a:buNone/>
            </a:pPr>
            <a:r>
              <a:rPr lang="en"/>
              <a:t>•Reasoning that is based on observation</a:t>
            </a:r>
            <a:endParaRPr/>
          </a:p>
          <a:p>
            <a:pPr marL="0" lvl="0" indent="0" algn="l" rtl="0">
              <a:spcBef>
                <a:spcPts val="0"/>
              </a:spcBef>
              <a:spcAft>
                <a:spcPts val="0"/>
              </a:spcAft>
              <a:buClr>
                <a:schemeClr val="dk1"/>
              </a:buClr>
              <a:buSzPts val="1100"/>
              <a:buFont typeface="Arial"/>
              <a:buNone/>
            </a:pPr>
            <a:r>
              <a:rPr lang="en"/>
              <a:t>•Reaching conclusions from evidence</a:t>
            </a:r>
            <a:endParaRPr/>
          </a:p>
          <a:p>
            <a:pPr marL="0" lvl="0" indent="0" algn="l" rtl="0">
              <a:spcBef>
                <a:spcPts val="0"/>
              </a:spcBef>
              <a:spcAft>
                <a:spcPts val="0"/>
              </a:spcAft>
              <a:buClr>
                <a:schemeClr val="dk1"/>
              </a:buClr>
              <a:buSzPts val="1100"/>
              <a:buFont typeface="Arial"/>
              <a:buNone/>
            </a:pPr>
            <a:r>
              <a:rPr lang="en"/>
              <a:t>•Strength of argument</a:t>
            </a:r>
            <a:endParaRPr/>
          </a:p>
          <a:p>
            <a:pPr marL="0" lvl="0" indent="0" algn="l" rtl="0">
              <a:spcBef>
                <a:spcPts val="0"/>
              </a:spcBef>
              <a:spcAft>
                <a:spcPts val="0"/>
              </a:spcAft>
              <a:buClr>
                <a:schemeClr val="dk1"/>
              </a:buClr>
              <a:buSzPts val="1100"/>
              <a:buFont typeface="Arial"/>
              <a:buNone/>
            </a:pPr>
            <a:r>
              <a:rPr lang="en"/>
              <a:t>–Representativeness of observations</a:t>
            </a:r>
            <a:endParaRPr/>
          </a:p>
          <a:p>
            <a:pPr marL="0" lvl="0" indent="0" algn="l" rtl="0">
              <a:spcBef>
                <a:spcPts val="0"/>
              </a:spcBef>
              <a:spcAft>
                <a:spcPts val="0"/>
              </a:spcAft>
              <a:buClr>
                <a:schemeClr val="dk1"/>
              </a:buClr>
              <a:buSzPts val="1100"/>
              <a:buFont typeface="Arial"/>
              <a:buNone/>
            </a:pPr>
            <a:r>
              <a:rPr lang="en"/>
              <a:t>–Number of observations</a:t>
            </a:r>
            <a:endParaRPr/>
          </a:p>
          <a:p>
            <a:pPr marL="0" lvl="0" indent="0" algn="l" rtl="0">
              <a:spcBef>
                <a:spcPts val="0"/>
              </a:spcBef>
              <a:spcAft>
                <a:spcPts val="0"/>
              </a:spcAft>
              <a:buClr>
                <a:schemeClr val="dk1"/>
              </a:buClr>
              <a:buSzPts val="1100"/>
              <a:buFont typeface="Arial"/>
              <a:buNone/>
            </a:pPr>
            <a:r>
              <a:rPr lang="en"/>
              <a:t>–Quality of observations</a:t>
            </a:r>
            <a:endParaRPr/>
          </a:p>
          <a:p>
            <a:pPr marL="0" lvl="0" indent="0" algn="l" rtl="0">
              <a:spcBef>
                <a:spcPts val="0"/>
              </a:spcBef>
              <a:spcAft>
                <a:spcPts val="0"/>
              </a:spcAft>
              <a:buClr>
                <a:schemeClr val="dk1"/>
              </a:buClr>
              <a:buSzPts val="1100"/>
              <a:buFont typeface="Arial"/>
              <a:buNone/>
            </a:pPr>
            <a:r>
              <a:rPr lang="en"/>
              <a:t>•Used to make scientific discoveries</a:t>
            </a:r>
            <a:endParaRPr/>
          </a:p>
          <a:p>
            <a:pPr marL="0" lvl="0" indent="0" algn="l" rtl="0">
              <a:spcBef>
                <a:spcPts val="0"/>
              </a:spcBef>
              <a:spcAft>
                <a:spcPts val="0"/>
              </a:spcAft>
              <a:buClr>
                <a:schemeClr val="dk1"/>
              </a:buClr>
              <a:buSzPts val="1100"/>
              <a:buFont typeface="Arial"/>
              <a:buNone/>
            </a:pPr>
            <a:r>
              <a:rPr lang="en"/>
              <a:t>–Hypotheses and general conclusions</a:t>
            </a:r>
            <a:endParaRPr/>
          </a:p>
          <a:p>
            <a:pPr marL="0" lvl="0" indent="0" algn="l" rtl="0">
              <a:spcBef>
                <a:spcPts val="0"/>
              </a:spcBef>
              <a:spcAft>
                <a:spcPts val="0"/>
              </a:spcAft>
              <a:buClr>
                <a:schemeClr val="dk1"/>
              </a:buClr>
              <a:buSzPts val="1100"/>
              <a:buFont typeface="Arial"/>
              <a:buNone/>
            </a:pPr>
            <a:r>
              <a:rPr lang="en"/>
              <a:t>•Used in everyday life</a:t>
            </a:r>
            <a:endParaRPr/>
          </a:p>
          <a:p>
            <a:pPr marL="0" lvl="0" indent="0" algn="l" rtl="0">
              <a:spcBef>
                <a:spcPts val="0"/>
              </a:spcBef>
              <a:spcAft>
                <a:spcPts val="0"/>
              </a:spcAft>
              <a:buClr>
                <a:schemeClr val="dk1"/>
              </a:buClr>
              <a:buSzPts val="1100"/>
              <a:buFont typeface="Arial"/>
              <a:buNone/>
            </a:pPr>
            <a:r>
              <a:rPr lang="en"/>
              <a:t>–Make a prediction about what will happen based on observation about what has happened in the past</a:t>
            </a:r>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b5b5aa53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b5b5aa53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Study 1 - from supplementary material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b5b5aa539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b5b5aa539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more analytic individuals rated fake news as less accurate regardless of whether it was consistent or inconsistent with their political ideology</a:t>
            </a:r>
            <a:endParaRPr/>
          </a:p>
          <a:p>
            <a:pPr marL="0" lvl="0" indent="0" algn="l" rtl="0">
              <a:spcBef>
                <a:spcPts val="0"/>
              </a:spcBef>
              <a:spcAft>
                <a:spcPts val="0"/>
              </a:spcAft>
              <a:buNone/>
            </a:pPr>
            <a:r>
              <a:rPr lang="en"/>
              <a:t>→ general tendency for more analytic individuals to rate real news as more accurate; more analytic individuals could better differentiate between fake and real news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b5b5aa539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5b5b5aa539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difference in perceived accuracy between fake &amp; real news was larger for politically concordant headlines than discordant headlines</a:t>
            </a:r>
            <a:endParaRPr dirty="0"/>
          </a:p>
          <a:p>
            <a:pPr marL="0" lvl="0" indent="0" algn="l" rtl="0">
              <a:spcBef>
                <a:spcPts val="0"/>
              </a:spcBef>
              <a:spcAft>
                <a:spcPts val="0"/>
              </a:spcAft>
              <a:buNone/>
            </a:pPr>
            <a:r>
              <a:rPr lang="en" dirty="0"/>
              <a:t>→ 3-way interaction such that Clinton supporters better able to discern fake vs. real democrat-consistent stories, but not the same for Trump supporters</a:t>
            </a:r>
            <a:endParaRPr dirty="0"/>
          </a:p>
          <a:p>
            <a:pPr marL="0" lvl="0" indent="0" algn="l" rtl="0">
              <a:spcBef>
                <a:spcPts val="0"/>
              </a:spcBef>
              <a:spcAft>
                <a:spcPts val="0"/>
              </a:spcAft>
              <a:buNone/>
            </a:pPr>
            <a:r>
              <a:rPr lang="en" dirty="0"/>
              <a:t>→ difference for politically neutral stories is significant, suggesting that their trump supporters were less likely to form accurate beliefs about news content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study 2: trump supporters were better at discerning Republican-consistent real from fake news than were Clinton supporters</a:t>
            </a:r>
            <a:endParaRPr dirty="0"/>
          </a:p>
          <a:p>
            <a:pPr marL="0" lvl="0" indent="0" algn="l" rtl="0">
              <a:spcBef>
                <a:spcPts val="0"/>
              </a:spcBef>
              <a:spcAft>
                <a:spcPts val="0"/>
              </a:spcAft>
              <a:buNone/>
            </a:pPr>
            <a:r>
              <a:rPr lang="en" dirty="0"/>
              <a:t>→ study 3: use their pre-test ratings of plausibility to correlate with the CRT, across real/fake news stories for clinton &amp; trump supporters</a:t>
            </a:r>
            <a:endParaRPr dirty="0"/>
          </a:p>
          <a:p>
            <a:pPr marL="0" lvl="0" indent="0" algn="l" rtl="0">
              <a:spcBef>
                <a:spcPts val="0"/>
              </a:spcBef>
              <a:spcAft>
                <a:spcPts val="0"/>
              </a:spcAft>
              <a:buNone/>
            </a:pPr>
            <a:r>
              <a:rPr lang="en" dirty="0"/>
              <a:t>→ CRT correlates negatively with implausible political news headlines, but positively with perceived accuracy of relatively plausible news headlines</a:t>
            </a:r>
            <a:endParaRPr dirty="0"/>
          </a:p>
          <a:p>
            <a:pPr marL="0" lvl="0" indent="0" algn="l" rtl="0">
              <a:spcBef>
                <a:spcPts val="0"/>
              </a:spcBef>
              <a:spcAft>
                <a:spcPts val="0"/>
              </a:spcAft>
              <a:buNone/>
            </a:pPr>
            <a:r>
              <a:rPr lang="en" dirty="0"/>
              <a:t>→ partisanship is not correlated with CRT/accuracy </a:t>
            </a:r>
            <a:r>
              <a:rPr lang="en" dirty="0" smtClean="0"/>
              <a:t>relationship</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sym typeface="Wingdings" panose="05000000000000000000" pitchFamily="2" charset="2"/>
              </a:rPr>
              <a:t> </a:t>
            </a:r>
            <a:r>
              <a:rPr lang="en-US" dirty="0" smtClean="0">
                <a:sym typeface="Wingdings" panose="05000000000000000000" pitchFamily="2" charset="2"/>
              </a:rPr>
              <a:t>M</a:t>
            </a:r>
            <a:r>
              <a:rPr lang="en" dirty="0" smtClean="0">
                <a:sym typeface="Wingdings" panose="05000000000000000000" pitchFamily="2" charset="2"/>
              </a:rPr>
              <a:t>otivating change of beliefs by teaching more</a:t>
            </a:r>
            <a:r>
              <a:rPr lang="en" baseline="0" dirty="0" smtClean="0">
                <a:sym typeface="Wingdings" panose="05000000000000000000" pitchFamily="2" charset="2"/>
              </a:rPr>
              <a:t> critical thinking! </a:t>
            </a:r>
            <a:r>
              <a:rPr lang="en-US" baseline="0" dirty="0" smtClean="0">
                <a:sym typeface="Wingdings" panose="05000000000000000000" pitchFamily="2" charset="2"/>
              </a:rPr>
              <a:t>I</a:t>
            </a:r>
            <a:r>
              <a:rPr lang="en" baseline="0" dirty="0" smtClean="0">
                <a:sym typeface="Wingdings" panose="05000000000000000000" pitchFamily="2" charset="2"/>
              </a:rPr>
              <a:t>nductive reasoning, etc.</a:t>
            </a: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b5b5aa539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5b5b5aa539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b5b5aa53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5b5b5aa53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5b5b5aa53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5b5b5aa53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b5b5aa53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b5b5aa53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59519ff9e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59519ff9e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59519ff9e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59519ff9e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Availability heuristic</a:t>
            </a:r>
            <a:endParaRPr/>
          </a:p>
          <a:p>
            <a:pPr marL="457200" lvl="0" indent="-298450" algn="l" rtl="0">
              <a:spcBef>
                <a:spcPts val="0"/>
              </a:spcBef>
              <a:spcAft>
                <a:spcPts val="0"/>
              </a:spcAft>
              <a:buSzPts val="1100"/>
              <a:buAutoNum type="arabicPeriod"/>
            </a:pPr>
            <a:r>
              <a:rPr lang="en"/>
              <a:t>Illusory correlation</a:t>
            </a:r>
            <a:endParaRPr/>
          </a:p>
          <a:p>
            <a:pPr marL="457200" lvl="0" indent="-298450" algn="l" rtl="0">
              <a:spcBef>
                <a:spcPts val="0"/>
              </a:spcBef>
              <a:spcAft>
                <a:spcPts val="0"/>
              </a:spcAft>
              <a:buSzPts val="1100"/>
              <a:buAutoNum type="arabicPeriod"/>
            </a:pPr>
            <a:r>
              <a:rPr lang="en"/>
              <a:t>Representativeness heuristic</a:t>
            </a:r>
            <a:endParaRPr/>
          </a:p>
          <a:p>
            <a:pPr marL="457200" lvl="0" indent="-298450" algn="l" rtl="0">
              <a:spcBef>
                <a:spcPts val="0"/>
              </a:spcBef>
              <a:spcAft>
                <a:spcPts val="0"/>
              </a:spcAft>
              <a:buSzPts val="1100"/>
              <a:buAutoNum type="arabicPeriod"/>
            </a:pPr>
            <a:r>
              <a:rPr lang="en"/>
              <a:t>Base rate</a:t>
            </a:r>
            <a:endParaRPr/>
          </a:p>
          <a:p>
            <a:pPr marL="457200" lvl="0" indent="-298450" algn="l" rtl="0">
              <a:spcBef>
                <a:spcPts val="0"/>
              </a:spcBef>
              <a:spcAft>
                <a:spcPts val="0"/>
              </a:spcAft>
              <a:buSzPts val="1100"/>
              <a:buAutoNum type="arabicPeriod"/>
            </a:pPr>
            <a:r>
              <a:rPr lang="en"/>
              <a:t>Conjunction rule</a:t>
            </a:r>
            <a:endParaRPr/>
          </a:p>
          <a:p>
            <a:pPr marL="457200" lvl="0" indent="-298450" algn="l" rtl="0">
              <a:spcBef>
                <a:spcPts val="0"/>
              </a:spcBef>
              <a:spcAft>
                <a:spcPts val="0"/>
              </a:spcAft>
              <a:buSzPts val="1100"/>
              <a:buAutoNum type="arabicPeriod"/>
            </a:pPr>
            <a:r>
              <a:rPr lang="en"/>
              <a:t>Law of large numbers</a:t>
            </a:r>
            <a:endParaRPr/>
          </a:p>
          <a:p>
            <a:pPr marL="457200" lvl="0" indent="-298450" algn="l" rtl="0">
              <a:spcBef>
                <a:spcPts val="0"/>
              </a:spcBef>
              <a:spcAft>
                <a:spcPts val="0"/>
              </a:spcAft>
              <a:buSzPts val="1100"/>
              <a:buAutoNum type="arabicPeriod"/>
            </a:pPr>
            <a:r>
              <a:rPr lang="en"/>
              <a:t>Myside bias (type of confirmation bias)</a:t>
            </a:r>
            <a:endParaRPr/>
          </a:p>
          <a:p>
            <a:pPr marL="457200" lvl="0" indent="-298450" algn="l" rtl="0">
              <a:spcBef>
                <a:spcPts val="0"/>
              </a:spcBef>
              <a:spcAft>
                <a:spcPts val="0"/>
              </a:spcAft>
              <a:buSzPts val="1100"/>
              <a:buAutoNum type="arabicPeriod"/>
            </a:pPr>
            <a:r>
              <a:rPr lang="en"/>
              <a:t>Confirmation bias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9519ff9e8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59519ff9e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Availability heuristic</a:t>
            </a:r>
            <a:endParaRPr/>
          </a:p>
          <a:p>
            <a:pPr marL="457200" lvl="0" indent="-298450" algn="l" rtl="0">
              <a:spcBef>
                <a:spcPts val="0"/>
              </a:spcBef>
              <a:spcAft>
                <a:spcPts val="0"/>
              </a:spcAft>
              <a:buSzPts val="1100"/>
              <a:buAutoNum type="arabicPeriod"/>
            </a:pPr>
            <a:r>
              <a:rPr lang="en"/>
              <a:t>Illusory correlation</a:t>
            </a:r>
            <a:endParaRPr/>
          </a:p>
          <a:p>
            <a:pPr marL="457200" lvl="0" indent="-298450" algn="l" rtl="0">
              <a:spcBef>
                <a:spcPts val="0"/>
              </a:spcBef>
              <a:spcAft>
                <a:spcPts val="0"/>
              </a:spcAft>
              <a:buSzPts val="1100"/>
              <a:buAutoNum type="arabicPeriod"/>
            </a:pPr>
            <a:r>
              <a:rPr lang="en"/>
              <a:t>Representativeness heuristic</a:t>
            </a:r>
            <a:endParaRPr/>
          </a:p>
          <a:p>
            <a:pPr marL="457200" lvl="0" indent="-298450" algn="l" rtl="0">
              <a:spcBef>
                <a:spcPts val="0"/>
              </a:spcBef>
              <a:spcAft>
                <a:spcPts val="0"/>
              </a:spcAft>
              <a:buSzPts val="1100"/>
              <a:buAutoNum type="arabicPeriod"/>
            </a:pPr>
            <a:r>
              <a:rPr lang="en"/>
              <a:t>Base rate</a:t>
            </a:r>
            <a:endParaRPr/>
          </a:p>
          <a:p>
            <a:pPr marL="457200" lvl="0" indent="-298450" algn="l" rtl="0">
              <a:spcBef>
                <a:spcPts val="0"/>
              </a:spcBef>
              <a:spcAft>
                <a:spcPts val="0"/>
              </a:spcAft>
              <a:buSzPts val="1100"/>
              <a:buAutoNum type="arabicPeriod"/>
            </a:pPr>
            <a:r>
              <a:rPr lang="en"/>
              <a:t>Conjunction rule</a:t>
            </a:r>
            <a:endParaRPr/>
          </a:p>
          <a:p>
            <a:pPr marL="457200" lvl="0" indent="-298450" algn="l" rtl="0">
              <a:spcBef>
                <a:spcPts val="0"/>
              </a:spcBef>
              <a:spcAft>
                <a:spcPts val="0"/>
              </a:spcAft>
              <a:buSzPts val="1100"/>
              <a:buAutoNum type="arabicPeriod"/>
            </a:pPr>
            <a:r>
              <a:rPr lang="en"/>
              <a:t>Law of large numbers</a:t>
            </a:r>
            <a:endParaRPr/>
          </a:p>
          <a:p>
            <a:pPr marL="457200" lvl="0" indent="-298450" algn="l" rtl="0">
              <a:spcBef>
                <a:spcPts val="0"/>
              </a:spcBef>
              <a:spcAft>
                <a:spcPts val="0"/>
              </a:spcAft>
              <a:buSzPts val="1100"/>
              <a:buAutoNum type="arabicPeriod"/>
            </a:pPr>
            <a:r>
              <a:rPr lang="en"/>
              <a:t>Myside bias (type of confirmation bias)</a:t>
            </a:r>
            <a:endParaRPr/>
          </a:p>
          <a:p>
            <a:pPr marL="457200" lvl="0" indent="-298450" algn="l" rtl="0">
              <a:spcBef>
                <a:spcPts val="0"/>
              </a:spcBef>
              <a:spcAft>
                <a:spcPts val="0"/>
              </a:spcAft>
              <a:buSzPts val="1100"/>
              <a:buAutoNum type="arabicPeriod"/>
            </a:pPr>
            <a:r>
              <a:rPr lang="en"/>
              <a:t>Confirmation bias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9519ff9e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9519ff9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5b5b5aa539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5b5b5aa539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5b5b5aa539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5b5b5aa539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5b5b5aa539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5b5b5aa539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b5b5aa539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b5b5aa539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b5b5aa539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5b5b5aa539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b5b5aa539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b5b5aa539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5b5b5aa539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5b5b5aa539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b5b5aa53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b5b5aa53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9519ff9e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9519ff9e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9519ff9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9519ff9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9519ff9e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9519ff9e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2533163"/>
            <a:ext cx="7218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2185C5"/>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 name="Google Shape;8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7" name="Google Shape;8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3047704" y="3992850"/>
            <a:ext cx="3047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97ABBC"/>
                </a:solidFill>
              </a:rPr>
              <a:t>“</a:t>
            </a:r>
            <a:endParaRPr sz="9600" b="1">
              <a:solidFill>
                <a:srgbClr val="97ABBC"/>
              </a:solidFill>
            </a:endParaRPr>
          </a:p>
        </p:txBody>
      </p:sp>
      <p:sp>
        <p:nvSpPr>
          <p:cNvPr id="26" name="Google Shape;26;p4"/>
          <p:cNvSpPr/>
          <p:nvPr/>
        </p:nvSpPr>
        <p:spPr>
          <a:xfrm>
            <a:off x="5723283" y="1599675"/>
            <a:ext cx="17103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6"/>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1" name="Google Shape;51;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Google Shape;52;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7"/>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lstStyle>
            <a:lvl1pPr marL="457200" lvl="0" indent="-228600">
              <a:spcBef>
                <a:spcPts val="360"/>
              </a:spcBef>
              <a:spcAft>
                <a:spcPts val="0"/>
              </a:spcAft>
              <a:buClr>
                <a:srgbClr val="2185C5"/>
              </a:buClr>
              <a:buSzPts val="1400"/>
              <a:buNone/>
              <a:defRPr sz="1400">
                <a:solidFill>
                  <a:srgbClr val="2185C5"/>
                </a:solidFill>
              </a:defRPr>
            </a:lvl1pPr>
          </a:lstStyle>
          <a:p>
            <a:endParaRPr/>
          </a:p>
        </p:txBody>
      </p:sp>
      <p:sp>
        <p:nvSpPr>
          <p:cNvPr id="67" name="Google Shape;67;p9"/>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2185C5"/>
                </a:solidFill>
              </a:defRPr>
            </a:lvl1pPr>
            <a:lvl2pPr lvl="1">
              <a:buNone/>
              <a:defRPr>
                <a:solidFill>
                  <a:srgbClr val="2185C5"/>
                </a:solidFill>
              </a:defRPr>
            </a:lvl2pPr>
            <a:lvl3pPr lvl="2">
              <a:buNone/>
              <a:defRPr>
                <a:solidFill>
                  <a:srgbClr val="2185C5"/>
                </a:solidFill>
              </a:defRPr>
            </a:lvl3pPr>
            <a:lvl4pPr lvl="3">
              <a:buNone/>
              <a:defRPr>
                <a:solidFill>
                  <a:srgbClr val="2185C5"/>
                </a:solidFill>
              </a:defRPr>
            </a:lvl4pPr>
            <a:lvl5pPr lvl="4">
              <a:buNone/>
              <a:defRPr>
                <a:solidFill>
                  <a:srgbClr val="2185C5"/>
                </a:solidFill>
              </a:defRPr>
            </a:lvl5pPr>
            <a:lvl6pPr lvl="5">
              <a:buNone/>
              <a:defRPr>
                <a:solidFill>
                  <a:srgbClr val="2185C5"/>
                </a:solidFill>
              </a:defRPr>
            </a:lvl6pPr>
            <a:lvl7pPr lvl="6">
              <a:buNone/>
              <a:defRPr>
                <a:solidFill>
                  <a:srgbClr val="2185C5"/>
                </a:solidFill>
              </a:defRPr>
            </a:lvl7pPr>
            <a:lvl8pPr lvl="7">
              <a:buNone/>
              <a:defRPr>
                <a:solidFill>
                  <a:srgbClr val="2185C5"/>
                </a:solidFill>
              </a:defRPr>
            </a:lvl8pPr>
            <a:lvl9pPr lvl="8">
              <a:buNone/>
              <a:defRPr>
                <a:solidFill>
                  <a:srgbClr val="2185C5"/>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RhyJGwNpEcw"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tinyurl.com/PSY102Participation"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hyperlink" Target="https://tinyurl.com/PSY102MinutePaperJune7"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t>PSY102: Introduction to Cognitive Psychology</a:t>
            </a:r>
            <a:endParaRPr sz="3600"/>
          </a:p>
          <a:p>
            <a:pPr marL="0" lvl="0" indent="0" algn="l" rtl="0">
              <a:spcBef>
                <a:spcPts val="0"/>
              </a:spcBef>
              <a:spcAft>
                <a:spcPts val="0"/>
              </a:spcAft>
              <a:buNone/>
            </a:pPr>
            <a:r>
              <a:rPr lang="en" sz="1800">
                <a:solidFill>
                  <a:srgbClr val="7ECEFD"/>
                </a:solidFill>
              </a:rPr>
              <a:t>Day 17 (06/07/19): Motivated reasoning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____________ Heuristic</a:t>
            </a:r>
            <a:endParaRPr/>
          </a:p>
        </p:txBody>
      </p:sp>
      <p:sp>
        <p:nvSpPr>
          <p:cNvPr id="146" name="Google Shape;146;p22"/>
          <p:cNvSpPr txBox="1">
            <a:spLocks noGrp="1"/>
          </p:cNvSpPr>
          <p:nvPr>
            <p:ph type="body" idx="1"/>
          </p:nvPr>
        </p:nvSpPr>
        <p:spPr>
          <a:xfrm>
            <a:off x="893625" y="2897750"/>
            <a:ext cx="3136800" cy="2028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Cause A:</a:t>
            </a:r>
            <a:endParaRPr/>
          </a:p>
          <a:p>
            <a:pPr marL="457200" lvl="0" indent="-342900" algn="l" rtl="0">
              <a:spcBef>
                <a:spcPts val="600"/>
              </a:spcBef>
              <a:spcAft>
                <a:spcPts val="0"/>
              </a:spcAft>
              <a:buSzPts val="1800"/>
              <a:buAutoNum type="arabicPeriod"/>
            </a:pPr>
            <a:r>
              <a:rPr lang="en"/>
              <a:t>Homicide</a:t>
            </a:r>
            <a:endParaRPr/>
          </a:p>
          <a:p>
            <a:pPr marL="457200" lvl="0" indent="-342900" algn="l" rtl="0">
              <a:spcBef>
                <a:spcPts val="0"/>
              </a:spcBef>
              <a:spcAft>
                <a:spcPts val="0"/>
              </a:spcAft>
              <a:buSzPts val="1800"/>
              <a:buAutoNum type="arabicPeriod"/>
            </a:pPr>
            <a:r>
              <a:rPr lang="en"/>
              <a:t>Auto-train collision</a:t>
            </a:r>
            <a:endParaRPr/>
          </a:p>
          <a:p>
            <a:pPr marL="457200" lvl="0" indent="-342900" algn="l" rtl="0">
              <a:spcBef>
                <a:spcPts val="0"/>
              </a:spcBef>
              <a:spcAft>
                <a:spcPts val="0"/>
              </a:spcAft>
              <a:buSzPts val="1800"/>
              <a:buAutoNum type="arabicPeriod"/>
            </a:pPr>
            <a:r>
              <a:rPr lang="en"/>
              <a:t>Botulism</a:t>
            </a:r>
            <a:endParaRPr/>
          </a:p>
          <a:p>
            <a:pPr marL="457200" lvl="0" indent="-342900" algn="l" rtl="0">
              <a:spcBef>
                <a:spcPts val="0"/>
              </a:spcBef>
              <a:spcAft>
                <a:spcPts val="0"/>
              </a:spcAft>
              <a:buSzPts val="1800"/>
              <a:buAutoNum type="arabicPeriod"/>
            </a:pPr>
            <a:r>
              <a:rPr lang="en"/>
              <a:t>Asthma</a:t>
            </a:r>
            <a:endParaRPr/>
          </a:p>
          <a:p>
            <a:pPr marL="457200" lvl="0" indent="-342900" algn="l" rtl="0">
              <a:spcBef>
                <a:spcPts val="0"/>
              </a:spcBef>
              <a:spcAft>
                <a:spcPts val="0"/>
              </a:spcAft>
              <a:buSzPts val="1800"/>
              <a:buAutoNum type="arabicPeriod"/>
            </a:pPr>
            <a:r>
              <a:rPr lang="en"/>
              <a:t>Appendicitis</a:t>
            </a:r>
            <a:endParaRPr/>
          </a:p>
        </p:txBody>
      </p:sp>
      <p:sp>
        <p:nvSpPr>
          <p:cNvPr id="147" name="Google Shape;147;p22"/>
          <p:cNvSpPr txBox="1">
            <a:spLocks noGrp="1"/>
          </p:cNvSpPr>
          <p:nvPr>
            <p:ph type="body" idx="2"/>
          </p:nvPr>
        </p:nvSpPr>
        <p:spPr>
          <a:xfrm>
            <a:off x="4219450" y="2897850"/>
            <a:ext cx="3136800" cy="2028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Cause B:</a:t>
            </a:r>
            <a:endParaRPr/>
          </a:p>
          <a:p>
            <a:pPr marL="457200" lvl="0" indent="-342900" algn="l" rtl="0">
              <a:spcBef>
                <a:spcPts val="600"/>
              </a:spcBef>
              <a:spcAft>
                <a:spcPts val="0"/>
              </a:spcAft>
              <a:buSzPts val="1800"/>
              <a:buAutoNum type="arabicPeriod"/>
            </a:pPr>
            <a:r>
              <a:rPr lang="en"/>
              <a:t>Appendicitis</a:t>
            </a:r>
            <a:endParaRPr/>
          </a:p>
          <a:p>
            <a:pPr marL="457200" lvl="0" indent="-342900" algn="l" rtl="0">
              <a:spcBef>
                <a:spcPts val="0"/>
              </a:spcBef>
              <a:spcAft>
                <a:spcPts val="0"/>
              </a:spcAft>
              <a:buSzPts val="1800"/>
              <a:buAutoNum type="arabicPeriod"/>
            </a:pPr>
            <a:r>
              <a:rPr lang="en"/>
              <a:t>Drowning</a:t>
            </a:r>
            <a:endParaRPr/>
          </a:p>
          <a:p>
            <a:pPr marL="457200" lvl="0" indent="-342900" algn="l" rtl="0">
              <a:spcBef>
                <a:spcPts val="0"/>
              </a:spcBef>
              <a:spcAft>
                <a:spcPts val="0"/>
              </a:spcAft>
              <a:buSzPts val="1800"/>
              <a:buAutoNum type="arabicPeriod"/>
            </a:pPr>
            <a:r>
              <a:rPr lang="en"/>
              <a:t>Asthma</a:t>
            </a:r>
            <a:endParaRPr/>
          </a:p>
          <a:p>
            <a:pPr marL="457200" lvl="0" indent="-342900" algn="l" rtl="0">
              <a:spcBef>
                <a:spcPts val="0"/>
              </a:spcBef>
              <a:spcAft>
                <a:spcPts val="0"/>
              </a:spcAft>
              <a:buSzPts val="1800"/>
              <a:buAutoNum type="arabicPeriod"/>
            </a:pPr>
            <a:r>
              <a:rPr lang="en"/>
              <a:t>Tornado</a:t>
            </a:r>
            <a:endParaRPr/>
          </a:p>
          <a:p>
            <a:pPr marL="457200" lvl="0" indent="-342900" algn="l" rtl="0">
              <a:spcBef>
                <a:spcPts val="0"/>
              </a:spcBef>
              <a:spcAft>
                <a:spcPts val="0"/>
              </a:spcAft>
              <a:buSzPts val="1800"/>
              <a:buAutoNum type="arabicPeriod"/>
            </a:pPr>
            <a:r>
              <a:rPr lang="en"/>
              <a:t>Pregnancy</a:t>
            </a:r>
            <a:endParaRPr/>
          </a:p>
        </p:txBody>
      </p:sp>
      <p:sp>
        <p:nvSpPr>
          <p:cNvPr id="148" name="Google Shape;148;p22"/>
          <p:cNvSpPr txBox="1"/>
          <p:nvPr/>
        </p:nvSpPr>
        <p:spPr>
          <a:xfrm>
            <a:off x="990500" y="1150225"/>
            <a:ext cx="6516000" cy="1875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800">
                <a:solidFill>
                  <a:srgbClr val="677480"/>
                </a:solidFill>
                <a:latin typeface="Lato"/>
                <a:ea typeface="Lato"/>
                <a:cs typeface="Lato"/>
                <a:sym typeface="Lato"/>
              </a:rPr>
              <a:t>Some possible causes of death are listed below in pairs. Within each pair, which cause of death do you consider to be more likely for people in the United States? That is, if you randomly picked someone in the United States, would that person be more likely to die next year from cause A or cause B?</a:t>
            </a:r>
            <a:endParaRPr sz="1800">
              <a:solidFill>
                <a:srgbClr val="677480"/>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Availability Heuristic</a:t>
            </a:r>
            <a:endParaRPr/>
          </a:p>
        </p:txBody>
      </p:sp>
      <p:sp>
        <p:nvSpPr>
          <p:cNvPr id="154" name="Google Shape;154;p23"/>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“Which are more prevalent in English, words that begin with the letter R or words in which R is the third letter?”</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Easier to bring words that begin with R to mind</a:t>
            </a:r>
            <a:endParaRPr sz="1800"/>
          </a:p>
          <a:p>
            <a:pPr marL="457200" lvl="0" indent="-342900" algn="l" rtl="0">
              <a:spcBef>
                <a:spcPts val="0"/>
              </a:spcBef>
              <a:spcAft>
                <a:spcPts val="0"/>
              </a:spcAft>
              <a:buSzPts val="1800"/>
              <a:buChar char="▷"/>
            </a:pPr>
            <a:r>
              <a:rPr lang="en" sz="1800"/>
              <a:t>Conclusion: more words begin with R</a:t>
            </a:r>
            <a:endParaRPr sz="1800"/>
          </a:p>
          <a:p>
            <a:pPr marL="457200" lvl="0" indent="-342900" algn="l" rtl="0">
              <a:spcBef>
                <a:spcPts val="0"/>
              </a:spcBef>
              <a:spcAft>
                <a:spcPts val="0"/>
              </a:spcAft>
              <a:buSzPts val="1800"/>
              <a:buChar char="▷"/>
            </a:pPr>
            <a:r>
              <a:rPr lang="en" sz="1800"/>
              <a:t>In reality, &gt;3x more words have R in the third position</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Availability Heuristic</a:t>
            </a:r>
            <a:endParaRPr/>
          </a:p>
        </p:txBody>
      </p:sp>
      <p:pic>
        <p:nvPicPr>
          <p:cNvPr id="160" name="Google Shape;160;p24"/>
          <p:cNvPicPr preferRelativeResize="0"/>
          <p:nvPr/>
        </p:nvPicPr>
        <p:blipFill>
          <a:blip r:embed="rId3">
            <a:alphaModFix/>
          </a:blip>
          <a:stretch>
            <a:fillRect/>
          </a:stretch>
        </p:blipFill>
        <p:spPr>
          <a:xfrm>
            <a:off x="1066800" y="1413238"/>
            <a:ext cx="7010400" cy="2990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Availability Heuristic</a:t>
            </a:r>
            <a:endParaRPr/>
          </a:p>
        </p:txBody>
      </p:sp>
      <p:sp>
        <p:nvSpPr>
          <p:cNvPr id="166" name="Google Shape;166;p2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Information (or events) that is more easily remembered is judged as being more probable than events information (or events) are less easily remembered</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Social media pictures</a:t>
            </a:r>
            <a:endParaRPr sz="1800"/>
          </a:p>
          <a:p>
            <a:pPr marL="914400" lvl="1" indent="-342900" algn="l" rtl="0">
              <a:spcBef>
                <a:spcPts val="0"/>
              </a:spcBef>
              <a:spcAft>
                <a:spcPts val="0"/>
              </a:spcAft>
              <a:buSzPts val="1800"/>
              <a:buChar char="○"/>
            </a:pPr>
            <a:r>
              <a:rPr lang="en" sz="1800"/>
              <a:t>easily available, easily remembered</a:t>
            </a:r>
            <a:endParaRPr sz="1800"/>
          </a:p>
          <a:p>
            <a:pPr marL="457200" lvl="0" indent="-342900" algn="l" rtl="0">
              <a:spcBef>
                <a:spcPts val="0"/>
              </a:spcBef>
              <a:spcAft>
                <a:spcPts val="0"/>
              </a:spcAft>
              <a:buSzPts val="1800"/>
              <a:buChar char="▷"/>
            </a:pPr>
            <a:r>
              <a:rPr lang="en" sz="1800"/>
              <a:t>Conclusion: my friends are doing fun, fulfilling things more frequently than they really are</a:t>
            </a:r>
            <a:endParaRPr sz="1800"/>
          </a:p>
          <a:p>
            <a:pPr marL="0" lvl="0" indent="0" algn="l" rtl="0">
              <a:spcBef>
                <a:spcPts val="600"/>
              </a:spcBef>
              <a:spcAft>
                <a:spcPts val="0"/>
              </a:spcAft>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Availability Heuristic</a:t>
            </a:r>
            <a:endParaRPr/>
          </a:p>
        </p:txBody>
      </p:sp>
      <p:sp>
        <p:nvSpPr>
          <p:cNvPr id="172" name="Google Shape;172;p2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Illusory correlation: association between variables “seemingly” exists, but doesn’t or is pretty weak</a:t>
            </a:r>
            <a:endParaRPr sz="1800"/>
          </a:p>
          <a:p>
            <a:pPr marL="457200" lvl="0" indent="-342900" algn="l" rtl="0">
              <a:spcBef>
                <a:spcPts val="0"/>
              </a:spcBef>
              <a:spcAft>
                <a:spcPts val="0"/>
              </a:spcAft>
              <a:buSzPts val="1800"/>
              <a:buChar char="▷"/>
            </a:pPr>
            <a:r>
              <a:rPr lang="en" sz="1800"/>
              <a:t>Pop culture in media makes things more available</a:t>
            </a:r>
            <a:endParaRPr sz="1800"/>
          </a:p>
          <a:p>
            <a:pPr marL="457200" lvl="0" indent="-342900" algn="l" rtl="0">
              <a:spcBef>
                <a:spcPts val="0"/>
              </a:spcBef>
              <a:spcAft>
                <a:spcPts val="0"/>
              </a:spcAft>
              <a:buSzPts val="1800"/>
              <a:buChar char="▷"/>
            </a:pPr>
            <a:r>
              <a:rPr lang="en" sz="1800"/>
              <a:t>Stereotypes</a:t>
            </a:r>
            <a:endParaRPr sz="1800"/>
          </a:p>
          <a:p>
            <a:pPr marL="914400" lvl="1" indent="-342900" algn="l" rtl="0">
              <a:spcBef>
                <a:spcPts val="0"/>
              </a:spcBef>
              <a:spcAft>
                <a:spcPts val="0"/>
              </a:spcAft>
              <a:buSzPts val="1800"/>
              <a:buChar char="○"/>
            </a:pPr>
            <a:r>
              <a:rPr lang="en" sz="1800"/>
              <a:t>Oversimplified generalizations about a group or class of people</a:t>
            </a:r>
            <a:endParaRPr sz="1800"/>
          </a:p>
          <a:p>
            <a:pPr marL="914400" lvl="1" indent="-342900" algn="l" rtl="0">
              <a:spcBef>
                <a:spcPts val="0"/>
              </a:spcBef>
              <a:spcAft>
                <a:spcPts val="0"/>
              </a:spcAft>
              <a:buSzPts val="1800"/>
              <a:buChar char="○"/>
            </a:pPr>
            <a:r>
              <a:rPr lang="en" sz="1800"/>
              <a:t>Often focuses on the negative</a:t>
            </a:r>
            <a:endParaRPr sz="1800"/>
          </a:p>
          <a:p>
            <a:pPr marL="914400" lvl="1" indent="-342900" algn="l" rtl="0">
              <a:spcBef>
                <a:spcPts val="0"/>
              </a:spcBef>
              <a:spcAft>
                <a:spcPts val="0"/>
              </a:spcAft>
              <a:buSzPts val="1800"/>
              <a:buChar char="○"/>
            </a:pPr>
            <a:r>
              <a:rPr lang="en" sz="1800"/>
              <a:t>If mediated by pop culture at all, the availability heuristic can create a stereotype that does not map onto reality (“all members of this group are ___”)</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Random Dude from N.C.</a:t>
            </a:r>
            <a:endParaRPr/>
          </a:p>
        </p:txBody>
      </p:sp>
      <p:sp>
        <p:nvSpPr>
          <p:cNvPr id="178" name="Google Shape;178;p27"/>
          <p:cNvSpPr txBox="1">
            <a:spLocks noGrp="1"/>
          </p:cNvSpPr>
          <p:nvPr>
            <p:ph type="body" idx="1"/>
          </p:nvPr>
        </p:nvSpPr>
        <p:spPr>
          <a:xfrm>
            <a:off x="893700" y="1373600"/>
            <a:ext cx="74811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Jack is a 45-year-old man. He is married and has four children. He is generally conservative, careful, and ambitious. He shows no interest in political and social issues and spends most of his free time on his many hobbies, which include home carpentry, sailing, and mathematical puzzles.</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2400"/>
              <a:t>What’s the likelihood that Jack is a lawyer or engineer?</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Representativeness Heuristic</a:t>
            </a:r>
            <a:endParaRPr/>
          </a:p>
        </p:txBody>
      </p:sp>
      <p:sp>
        <p:nvSpPr>
          <p:cNvPr id="184" name="Google Shape;184;p28"/>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Clr>
                <a:srgbClr val="677480"/>
              </a:buClr>
              <a:buSzPts val="1800"/>
              <a:buFont typeface="Lato"/>
              <a:buChar char="▷"/>
            </a:pPr>
            <a:r>
              <a:rPr lang="en" sz="1800"/>
              <a:t>In a group of 100 people, there are 70 lawyers and 30 engineers. What’s the chance that if you pick one person from the group at random that the person will be an engineer?</a:t>
            </a:r>
            <a:endParaRPr sz="1800"/>
          </a:p>
          <a:p>
            <a:pPr marL="457200" marR="0" lvl="0" indent="-342900" algn="l" rtl="0">
              <a:lnSpc>
                <a:spcPct val="100000"/>
              </a:lnSpc>
              <a:spcBef>
                <a:spcPts val="0"/>
              </a:spcBef>
              <a:spcAft>
                <a:spcPts val="0"/>
              </a:spcAft>
              <a:buSzPts val="1800"/>
              <a:buChar char="▷"/>
            </a:pPr>
            <a:r>
              <a:rPr lang="en" sz="1800"/>
              <a:t>Jack is in this group. Would you change your estimate?</a:t>
            </a:r>
            <a:endParaRPr sz="1800"/>
          </a:p>
          <a:p>
            <a:pPr marL="0" lvl="0" indent="0" algn="l" rtl="0">
              <a:spcBef>
                <a:spcPts val="600"/>
              </a:spcBef>
              <a:spcAft>
                <a:spcPts val="0"/>
              </a:spcAft>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Representativeness Heuristic</a:t>
            </a:r>
            <a:endParaRPr/>
          </a:p>
        </p:txBody>
      </p:sp>
      <p:sp>
        <p:nvSpPr>
          <p:cNvPr id="190" name="Google Shape;190;p29"/>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Heuristic: “Probability that A is a member of class B can be determined by how well the properties of A resemble the properties we usually associate with class B”</a:t>
            </a:r>
            <a:endParaRPr sz="1800"/>
          </a:p>
          <a:p>
            <a:pPr marL="914400" lvl="1" indent="-342900" algn="l" rtl="0">
              <a:spcBef>
                <a:spcPts val="0"/>
              </a:spcBef>
              <a:spcAft>
                <a:spcPts val="0"/>
              </a:spcAft>
              <a:buSzPts val="1800"/>
              <a:buChar char="○"/>
            </a:pPr>
            <a:r>
              <a:rPr lang="en" sz="1800"/>
              <a:t>Base rate: Relative proportion of different classes in the population (70:100 for lawyers; 30:100 engineers)</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When descriptive information is available, people don’t think about the base rate to make their estimates.</a:t>
            </a:r>
            <a:endParaRPr sz="1800"/>
          </a:p>
          <a:p>
            <a:pPr marL="457200" lvl="0" indent="-342900" algn="l" rtl="0">
              <a:spcBef>
                <a:spcPts val="600"/>
              </a:spcBef>
              <a:spcAft>
                <a:spcPts val="0"/>
              </a:spcAft>
              <a:buSzPts val="1800"/>
              <a:buChar char="▷"/>
            </a:pPr>
            <a:r>
              <a:rPr lang="en" sz="1800"/>
              <a:t>Not always bad; descriptive information is still </a:t>
            </a:r>
            <a:r>
              <a:rPr lang="en" sz="1800" i="1"/>
              <a:t>useful</a:t>
            </a:r>
            <a:r>
              <a:rPr lang="en" sz="1800"/>
              <a:t>.</a:t>
            </a:r>
            <a:endParaRPr sz="1800"/>
          </a:p>
          <a:p>
            <a:pPr marL="0" lvl="0" indent="0" algn="l" rtl="0">
              <a:spcBef>
                <a:spcPts val="600"/>
              </a:spcBef>
              <a:spcAft>
                <a:spcPts val="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body" idx="1"/>
          </p:nvPr>
        </p:nvSpPr>
        <p:spPr>
          <a:xfrm>
            <a:off x="893700" y="1373600"/>
            <a:ext cx="67707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800"/>
              <a:t>Linda is 31 years old, single, outspoken, and very bright.  She majored in philosophy.  As a student, she was deeply concerned with issues of discrimination and social justice, and also participated in antinuclear demonstrations.  Which of the following alternatives is more probable?</a:t>
            </a:r>
            <a:endParaRPr sz="1800"/>
          </a:p>
          <a:p>
            <a:pPr marL="0" lvl="0" indent="0" algn="l" rtl="0">
              <a:spcBef>
                <a:spcPts val="600"/>
              </a:spcBef>
              <a:spcAft>
                <a:spcPts val="0"/>
              </a:spcAft>
              <a:buClr>
                <a:schemeClr val="dk1"/>
              </a:buClr>
              <a:buSzPts val="1100"/>
              <a:buFont typeface="Arial"/>
              <a:buNone/>
            </a:pPr>
            <a:r>
              <a:rPr lang="en" sz="1800"/>
              <a:t>1. Linda is a bank teller.</a:t>
            </a:r>
            <a:endParaRPr sz="1800"/>
          </a:p>
          <a:p>
            <a:pPr marL="0" lvl="0" indent="0" algn="l" rtl="0">
              <a:spcBef>
                <a:spcPts val="600"/>
              </a:spcBef>
              <a:spcAft>
                <a:spcPts val="0"/>
              </a:spcAft>
              <a:buClr>
                <a:schemeClr val="dk1"/>
              </a:buClr>
              <a:buSzPts val="1100"/>
              <a:buFont typeface="Arial"/>
              <a:buNone/>
            </a:pPr>
            <a:r>
              <a:rPr lang="en" sz="1800"/>
              <a:t>2. Linda is a bank teller and is active in the feminist movement.</a:t>
            </a:r>
            <a:endParaRPr sz="1800"/>
          </a:p>
          <a:p>
            <a:pPr marL="0" lvl="0" indent="0" algn="l" rtl="0">
              <a:spcBef>
                <a:spcPts val="600"/>
              </a:spcBef>
              <a:spcAft>
                <a:spcPts val="0"/>
              </a:spcAft>
              <a:buNone/>
            </a:pP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893700" y="206003"/>
            <a:ext cx="6462600" cy="102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Conjunction Rule</a:t>
            </a:r>
            <a:endParaRPr/>
          </a:p>
          <a:p>
            <a:pPr marL="0" lvl="0" indent="0" algn="l" rtl="0">
              <a:spcBef>
                <a:spcPts val="0"/>
              </a:spcBef>
              <a:spcAft>
                <a:spcPts val="0"/>
              </a:spcAft>
              <a:buNone/>
            </a:pPr>
            <a:r>
              <a:rPr lang="en" sz="1800"/>
              <a:t>Probability of 2 events cannot be higher than the probability of each single event, yet most people pick #2</a:t>
            </a:r>
            <a:endParaRPr sz="1800"/>
          </a:p>
        </p:txBody>
      </p:sp>
      <p:sp>
        <p:nvSpPr>
          <p:cNvPr id="201" name="Google Shape;201;p31"/>
          <p:cNvSpPr txBox="1">
            <a:spLocks noGrp="1"/>
          </p:cNvSpPr>
          <p:nvPr>
            <p:ph type="body" idx="1"/>
          </p:nvPr>
        </p:nvSpPr>
        <p:spPr>
          <a:xfrm>
            <a:off x="893700" y="1373600"/>
            <a:ext cx="43770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800"/>
              <a:t>Linda is 31 years old, single, outspoken, and very bright.  She majored in philosophy.  As a student, she was deeply concerned with issues of discrimination and social justice, and also participated in antinuclear demonstrations.  Which of the following alternatives is more probable?</a:t>
            </a:r>
            <a:endParaRPr sz="1800"/>
          </a:p>
          <a:p>
            <a:pPr marL="0" lvl="0" indent="0" algn="l" rtl="0">
              <a:spcBef>
                <a:spcPts val="600"/>
              </a:spcBef>
              <a:spcAft>
                <a:spcPts val="0"/>
              </a:spcAft>
              <a:buClr>
                <a:schemeClr val="dk1"/>
              </a:buClr>
              <a:buSzPts val="1100"/>
              <a:buFont typeface="Arial"/>
              <a:buNone/>
            </a:pPr>
            <a:r>
              <a:rPr lang="en" sz="1800"/>
              <a:t>1. Linda is a bank teller.</a:t>
            </a:r>
            <a:endParaRPr sz="1800"/>
          </a:p>
          <a:p>
            <a:pPr marL="0" lvl="0" indent="0" algn="l" rtl="0">
              <a:spcBef>
                <a:spcPts val="600"/>
              </a:spcBef>
              <a:spcAft>
                <a:spcPts val="0"/>
              </a:spcAft>
              <a:buClr>
                <a:schemeClr val="dk1"/>
              </a:buClr>
              <a:buSzPts val="1100"/>
              <a:buFont typeface="Arial"/>
              <a:buNone/>
            </a:pPr>
            <a:r>
              <a:rPr lang="en" sz="1800"/>
              <a:t>2. Linda is a bank teller and is active in the feminist movement.</a:t>
            </a:r>
            <a:endParaRPr sz="1800"/>
          </a:p>
          <a:p>
            <a:pPr marL="0" lvl="0" indent="0" algn="l" rtl="0">
              <a:spcBef>
                <a:spcPts val="600"/>
              </a:spcBef>
              <a:spcAft>
                <a:spcPts val="0"/>
              </a:spcAft>
              <a:buNone/>
            </a:pPr>
            <a:endParaRPr sz="1800"/>
          </a:p>
        </p:txBody>
      </p:sp>
      <p:pic>
        <p:nvPicPr>
          <p:cNvPr id="202" name="Google Shape;202;p31"/>
          <p:cNvPicPr preferRelativeResize="0"/>
          <p:nvPr/>
        </p:nvPicPr>
        <p:blipFill>
          <a:blip r:embed="rId3">
            <a:alphaModFix/>
          </a:blip>
          <a:stretch>
            <a:fillRect/>
          </a:stretch>
        </p:blipFill>
        <p:spPr>
          <a:xfrm>
            <a:off x="5408850" y="1233475"/>
            <a:ext cx="3505200" cy="2676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98" name="Google Shape;98;p14"/>
          <p:cNvSpPr txBox="1">
            <a:spLocks noGrp="1"/>
          </p:cNvSpPr>
          <p:nvPr>
            <p:ph type="body" idx="1"/>
          </p:nvPr>
        </p:nvSpPr>
        <p:spPr>
          <a:xfrm>
            <a:off x="893700" y="1373600"/>
            <a:ext cx="72342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dirty="0"/>
              <a:t>LO1: Continue to build a supportive classroom culture &amp; discuss science communication.</a:t>
            </a:r>
            <a:endParaRPr sz="1400" b="1" dirty="0"/>
          </a:p>
          <a:p>
            <a:pPr marL="914400" lvl="1" indent="-317500" algn="l" rtl="0">
              <a:spcBef>
                <a:spcPts val="0"/>
              </a:spcBef>
              <a:spcAft>
                <a:spcPts val="0"/>
              </a:spcAft>
              <a:buSzPts val="1400"/>
              <a:buChar char="○"/>
            </a:pPr>
            <a:r>
              <a:rPr lang="en" sz="1400" dirty="0"/>
              <a:t>How does the media cover research on motivated reasoning et al.?</a:t>
            </a:r>
            <a:endParaRPr sz="1400" dirty="0"/>
          </a:p>
          <a:p>
            <a:pPr marL="914400" lvl="1" indent="-317500" algn="l" rtl="0">
              <a:spcBef>
                <a:spcPts val="0"/>
              </a:spcBef>
              <a:spcAft>
                <a:spcPts val="0"/>
              </a:spcAft>
              <a:buSzPts val="1400"/>
              <a:buChar char="○"/>
            </a:pPr>
            <a:r>
              <a:rPr lang="en" sz="1400" dirty="0"/>
              <a:t>What do these papers mean in terms of how we would communicate controversial science? We will reconsider this in sum on Monday.</a:t>
            </a:r>
            <a:endParaRPr sz="1400" dirty="0"/>
          </a:p>
          <a:p>
            <a:pPr marL="457200" lvl="0" indent="-317500" algn="l" rtl="0">
              <a:spcBef>
                <a:spcPts val="0"/>
              </a:spcBef>
              <a:spcAft>
                <a:spcPts val="0"/>
              </a:spcAft>
              <a:buSzPts val="1400"/>
              <a:buAutoNum type="arabicPeriod"/>
            </a:pPr>
            <a:r>
              <a:rPr lang="en" sz="1400" b="1" dirty="0"/>
              <a:t>LO2: Define, identify, and apply previous constructs that we have discussed in class</a:t>
            </a:r>
            <a:endParaRPr sz="1400" b="1" dirty="0"/>
          </a:p>
          <a:p>
            <a:pPr marL="914400" lvl="1" indent="-317500" algn="l" rtl="0">
              <a:spcBef>
                <a:spcPts val="0"/>
              </a:spcBef>
              <a:spcAft>
                <a:spcPts val="0"/>
              </a:spcAft>
              <a:buSzPts val="1400"/>
              <a:buChar char="○"/>
            </a:pPr>
            <a:r>
              <a:rPr lang="en" sz="1400" dirty="0"/>
              <a:t>Quiz on material covered since the last quiz: multiple choice &amp; short answer</a:t>
            </a:r>
            <a:endParaRPr sz="1400" dirty="0"/>
          </a:p>
          <a:p>
            <a:pPr marL="457200" lvl="0" indent="-317500" algn="l" rtl="0">
              <a:spcBef>
                <a:spcPts val="0"/>
              </a:spcBef>
              <a:spcAft>
                <a:spcPts val="0"/>
              </a:spcAft>
              <a:buSzPts val="1400"/>
              <a:buAutoNum type="arabicPeriod"/>
            </a:pPr>
            <a:r>
              <a:rPr lang="en" sz="1400" b="1" dirty="0"/>
              <a:t>LO3: Describe the basic fundamental principles underlying human judgment &amp; connect to our critical analysis of journal articles.</a:t>
            </a:r>
            <a:endParaRPr sz="1400" b="1" dirty="0"/>
          </a:p>
          <a:p>
            <a:pPr marL="914400" lvl="1" indent="-317500" algn="l" rtl="0">
              <a:spcBef>
                <a:spcPts val="0"/>
              </a:spcBef>
              <a:spcAft>
                <a:spcPts val="0"/>
              </a:spcAft>
              <a:buSzPts val="1400"/>
              <a:buChar char="○"/>
            </a:pPr>
            <a:r>
              <a:rPr lang="en" sz="1400" dirty="0"/>
              <a:t>Describe basic research on motivated reasoning, inductive reasoning, representativeness heuristic, availability heuristic, conjunction rule, confirmation bias, law of large numbers, peak-end effect &amp; loss aversion, etc.,</a:t>
            </a:r>
            <a:endParaRPr sz="1400" dirty="0"/>
          </a:p>
          <a:p>
            <a:pPr marL="914400" lvl="1" indent="-317500" algn="l" rtl="0">
              <a:spcBef>
                <a:spcPts val="0"/>
              </a:spcBef>
              <a:spcAft>
                <a:spcPts val="0"/>
              </a:spcAft>
              <a:buSzPts val="1400"/>
              <a:buChar char="○"/>
            </a:pPr>
            <a:r>
              <a:rPr lang="en" sz="1400" dirty="0"/>
              <a:t>How does this research impact our approach to the scientific method &amp; open science?</a:t>
            </a:r>
            <a:endParaRPr sz="1400" dirty="0"/>
          </a:p>
          <a:p>
            <a:pPr marL="914400" lvl="1" indent="-317500" algn="l" rtl="0">
              <a:spcBef>
                <a:spcPts val="0"/>
              </a:spcBef>
              <a:spcAft>
                <a:spcPts val="0"/>
              </a:spcAft>
              <a:buSzPts val="1400"/>
              <a:buChar char="○"/>
            </a:pPr>
            <a:r>
              <a:rPr lang="en" sz="1400" dirty="0"/>
              <a:t>What does this research suggest about how we can change people's minds?</a:t>
            </a:r>
            <a:endParaRPr sz="1400" dirty="0"/>
          </a:p>
          <a:p>
            <a:pPr marL="0" lvl="0" indent="0" algn="l" rtl="0">
              <a:spcBef>
                <a:spcPts val="600"/>
              </a:spcBef>
              <a:spcAft>
                <a:spcPts val="0"/>
              </a:spcAft>
              <a:buNone/>
            </a:pP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Male &amp; Female Births</a:t>
            </a:r>
            <a:endParaRPr/>
          </a:p>
        </p:txBody>
      </p:sp>
      <p:sp>
        <p:nvSpPr>
          <p:cNvPr id="208" name="Google Shape;208;p32"/>
          <p:cNvSpPr txBox="1">
            <a:spLocks noGrp="1"/>
          </p:cNvSpPr>
          <p:nvPr>
            <p:ph type="body" idx="1"/>
          </p:nvPr>
        </p:nvSpPr>
        <p:spPr>
          <a:xfrm>
            <a:off x="893700" y="1373600"/>
            <a:ext cx="7005000" cy="35523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 sz="1800"/>
              <a:t>A certain town is served by two hospitals. In the larger hospital about 45 babies are born each day, and in the smaller hospital about 15 babies are born each day. As you know, about 50 percent of all babies are boys. However, the exact percentage varies from day to day. Sometimes it may be higher than 50 percent, sometimes lower. For a period of 1 year, each hospital recorded the days on which more than 60 percent of the babies born were boys. Which hospital do you think recorded more such days?</a:t>
            </a:r>
            <a:endParaRPr sz="1800"/>
          </a:p>
          <a:p>
            <a:pPr marL="457200" marR="0" lvl="0" indent="-342900" algn="l" rtl="0">
              <a:lnSpc>
                <a:spcPct val="100000"/>
              </a:lnSpc>
              <a:spcBef>
                <a:spcPts val="600"/>
              </a:spcBef>
              <a:spcAft>
                <a:spcPts val="0"/>
              </a:spcAft>
              <a:buSzPts val="1800"/>
              <a:buChar char="▷"/>
            </a:pPr>
            <a:r>
              <a:rPr lang="en" sz="1800"/>
              <a:t>The larger hospital?</a:t>
            </a:r>
            <a:endParaRPr sz="1800"/>
          </a:p>
          <a:p>
            <a:pPr marL="457200" marR="0" lvl="0" indent="-342900" algn="l" rtl="0">
              <a:lnSpc>
                <a:spcPct val="100000"/>
              </a:lnSpc>
              <a:spcBef>
                <a:spcPts val="0"/>
              </a:spcBef>
              <a:spcAft>
                <a:spcPts val="0"/>
              </a:spcAft>
              <a:buSzPts val="1800"/>
              <a:buChar char="▷"/>
            </a:pPr>
            <a:r>
              <a:rPr lang="en" sz="1800"/>
              <a:t>The smaller hospital?</a:t>
            </a:r>
            <a:endParaRPr sz="1800"/>
          </a:p>
          <a:p>
            <a:pPr marL="457200" marR="0" lvl="0" indent="-342900" algn="l" rtl="0">
              <a:lnSpc>
                <a:spcPct val="100000"/>
              </a:lnSpc>
              <a:spcBef>
                <a:spcPts val="0"/>
              </a:spcBef>
              <a:spcAft>
                <a:spcPts val="0"/>
              </a:spcAft>
              <a:buSzPts val="1800"/>
              <a:buChar char="▷"/>
            </a:pPr>
            <a:r>
              <a:rPr lang="en" sz="1800"/>
              <a:t>About the same</a:t>
            </a:r>
            <a:endParaRPr sz="1800"/>
          </a:p>
          <a:p>
            <a:pPr marL="0" lvl="0" indent="0" algn="l" rtl="0">
              <a:spcBef>
                <a:spcPts val="600"/>
              </a:spcBef>
              <a:spcAft>
                <a:spcPts val="0"/>
              </a:spcAft>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893700" y="206000"/>
            <a:ext cx="7246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Errors happen when you assume a small number of folks accurately represent the population</a:t>
            </a:r>
            <a:endParaRPr sz="2400"/>
          </a:p>
        </p:txBody>
      </p:sp>
      <p:sp>
        <p:nvSpPr>
          <p:cNvPr id="214" name="Google Shape;214;p33"/>
          <p:cNvSpPr txBox="1">
            <a:spLocks noGrp="1"/>
          </p:cNvSpPr>
          <p:nvPr>
            <p:ph type="body" idx="1"/>
          </p:nvPr>
        </p:nvSpPr>
        <p:spPr>
          <a:xfrm>
            <a:off x="893700" y="1373600"/>
            <a:ext cx="67785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b="1"/>
              <a:t>Law of large numbers</a:t>
            </a:r>
            <a:r>
              <a:rPr lang="en" sz="1800"/>
              <a:t>: the larger the number of individuals randomly drawn from a population, the more representative the resulting group will be of the entire population</a:t>
            </a:r>
            <a:endParaRPr sz="1800"/>
          </a:p>
          <a:p>
            <a:pPr marL="914400" lvl="1" indent="-342900" algn="l" rtl="0">
              <a:spcBef>
                <a:spcPts val="0"/>
              </a:spcBef>
              <a:spcAft>
                <a:spcPts val="0"/>
              </a:spcAft>
              <a:buSzPts val="1800"/>
              <a:buChar char="○"/>
            </a:pPr>
            <a:r>
              <a:rPr lang="en" sz="1800"/>
              <a:t>Samples of small numbers of individuals will be less representative.</a:t>
            </a:r>
            <a:endParaRPr sz="1800"/>
          </a:p>
          <a:p>
            <a:pPr marL="914400" lvl="1" indent="-342900" algn="l" rtl="0">
              <a:spcBef>
                <a:spcPts val="0"/>
              </a:spcBef>
              <a:spcAft>
                <a:spcPts val="0"/>
              </a:spcAft>
              <a:buSzPts val="1800"/>
              <a:buChar char="○"/>
            </a:pPr>
            <a:r>
              <a:rPr lang="en" sz="1800"/>
              <a:t>So, in the large hospital, should be closer to 50%, but much farther away from 50% in the small hospital (i.e., right answer is small hospital)</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Not Do Science</a:t>
            </a:r>
            <a:endParaRPr/>
          </a:p>
        </p:txBody>
      </p:sp>
      <p:sp>
        <p:nvSpPr>
          <p:cNvPr id="220" name="Google Shape;220;p34"/>
          <p:cNvSpPr txBox="1">
            <a:spLocks noGrp="1"/>
          </p:cNvSpPr>
          <p:nvPr>
            <p:ph type="body" idx="1"/>
          </p:nvPr>
        </p:nvSpPr>
        <p:spPr>
          <a:xfrm>
            <a:off x="893700" y="1373600"/>
            <a:ext cx="72072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b="1"/>
              <a:t>Confirmation bias</a:t>
            </a:r>
            <a:r>
              <a:rPr lang="en" sz="1800"/>
              <a:t>: tendency to selectively look for information that conforms to our hypothesis and overlook information that argues against it (like a pair of “blinders”)</a:t>
            </a:r>
            <a:endParaRPr sz="1800"/>
          </a:p>
          <a:p>
            <a:pPr marL="914400" lvl="1" indent="-342900" algn="l" rtl="0">
              <a:spcBef>
                <a:spcPts val="0"/>
              </a:spcBef>
              <a:spcAft>
                <a:spcPts val="0"/>
              </a:spcAft>
              <a:buSzPts val="1800"/>
              <a:buChar char="○"/>
            </a:pPr>
            <a:r>
              <a:rPr lang="en" sz="1800" b="1"/>
              <a:t>Myside bias</a:t>
            </a:r>
            <a:r>
              <a:rPr lang="en" sz="1800"/>
              <a:t>: tendency for people to generate and evaluate evidence and test their hypotheses in a way that is biased toward their own opinions and attitudes</a:t>
            </a:r>
            <a:endParaRPr sz="1800"/>
          </a:p>
          <a:p>
            <a:pPr marL="914400" lvl="1" indent="-342900" algn="l" rtl="0">
              <a:spcBef>
                <a:spcPts val="0"/>
              </a:spcBef>
              <a:spcAft>
                <a:spcPts val="0"/>
              </a:spcAft>
              <a:buSzPts val="1800"/>
              <a:buChar char="○"/>
            </a:pPr>
            <a:r>
              <a:rPr lang="en" sz="1800"/>
              <a:t>Confirmation bias is any situation where you are unknowingly trying to confirm; myside bias is a subset of that</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Myside Bias</a:t>
            </a:r>
            <a:endParaRPr/>
          </a:p>
        </p:txBody>
      </p:sp>
      <p:sp>
        <p:nvSpPr>
          <p:cNvPr id="226" name="Google Shape;226;p3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Lord and coworkers (1979)</a:t>
            </a:r>
            <a:endParaRPr sz="1800"/>
          </a:p>
          <a:p>
            <a:pPr marL="914400" lvl="1" indent="-342900" algn="l" rtl="0">
              <a:spcBef>
                <a:spcPts val="0"/>
              </a:spcBef>
              <a:spcAft>
                <a:spcPts val="0"/>
              </a:spcAft>
              <a:buSzPts val="1800"/>
              <a:buChar char="○"/>
            </a:pPr>
            <a:r>
              <a:rPr lang="en" sz="1800"/>
              <a:t>Had those in favor of capital punishment and those against it read the same article</a:t>
            </a:r>
            <a:endParaRPr sz="1800"/>
          </a:p>
          <a:p>
            <a:pPr marL="1371600" lvl="2" indent="-342900" algn="l" rtl="0">
              <a:spcBef>
                <a:spcPts val="0"/>
              </a:spcBef>
              <a:spcAft>
                <a:spcPts val="0"/>
              </a:spcAft>
              <a:buSzPts val="1800"/>
              <a:buChar char="■"/>
            </a:pPr>
            <a:r>
              <a:rPr lang="en" sz="1800"/>
              <a:t>Those in favor found the article convincing</a:t>
            </a:r>
            <a:endParaRPr sz="1800"/>
          </a:p>
          <a:p>
            <a:pPr marL="1371600" lvl="2" indent="-342900" algn="l" rtl="0">
              <a:spcBef>
                <a:spcPts val="0"/>
              </a:spcBef>
              <a:spcAft>
                <a:spcPts val="0"/>
              </a:spcAft>
              <a:buSzPts val="1800"/>
              <a:buChar char="■"/>
            </a:pPr>
            <a:r>
              <a:rPr lang="en" sz="1800"/>
              <a:t>Those against found the article unconvincing</a:t>
            </a:r>
            <a:endParaRPr sz="1800"/>
          </a:p>
          <a:p>
            <a:pPr marL="0" lvl="0" indent="0" algn="l" rtl="0">
              <a:spcBef>
                <a:spcPts val="600"/>
              </a:spcBef>
              <a:spcAft>
                <a:spcPts val="0"/>
              </a:spcAft>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Pennycook’s preprint: A case study in correcting confirmation bias</a:t>
            </a:r>
            <a:endParaRPr sz="3000"/>
          </a:p>
        </p:txBody>
      </p:sp>
      <p:sp>
        <p:nvSpPr>
          <p:cNvPr id="232" name="Google Shape;232;p3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“Actively open-minded thinking about evidence" (AOT-E) - that is, self-reporting that you think beliefs and opinions *should* change according to evidence - is a really strong correlate of lots of things.”</a:t>
            </a:r>
            <a:endParaRPr sz="2400"/>
          </a:p>
          <a:p>
            <a:pPr marL="0" lvl="0" indent="0" algn="l" rtl="0">
              <a:spcBef>
                <a:spcPts val="600"/>
              </a:spcBef>
              <a:spcAft>
                <a:spcPts val="0"/>
              </a:spcAft>
              <a:buNone/>
            </a:pPr>
            <a:endParaRPr sz="2400"/>
          </a:p>
          <a:p>
            <a:pPr marL="457200" lvl="0" indent="-381000" algn="l" rtl="0">
              <a:spcBef>
                <a:spcPts val="600"/>
              </a:spcBef>
              <a:spcAft>
                <a:spcPts val="0"/>
              </a:spcAft>
              <a:buSzPts val="2400"/>
              <a:buChar char="▷"/>
            </a:pPr>
            <a:r>
              <a:rPr lang="en" sz="2400"/>
              <a:t>But what would the paper have been if there hadn’t been healthy skepticism on the part of the researcher?</a:t>
            </a:r>
            <a:endParaRPr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893700" y="53597"/>
            <a:ext cx="64626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Correct for Confirmation Bias</a:t>
            </a:r>
            <a:endParaRPr/>
          </a:p>
        </p:txBody>
      </p:sp>
      <p:pic>
        <p:nvPicPr>
          <p:cNvPr id="238" name="Google Shape;238;p37"/>
          <p:cNvPicPr preferRelativeResize="0"/>
          <p:nvPr/>
        </p:nvPicPr>
        <p:blipFill>
          <a:blip r:embed="rId3">
            <a:alphaModFix/>
          </a:blip>
          <a:stretch>
            <a:fillRect/>
          </a:stretch>
        </p:blipFill>
        <p:spPr>
          <a:xfrm>
            <a:off x="1804988" y="718688"/>
            <a:ext cx="5534025" cy="1085850"/>
          </a:xfrm>
          <a:prstGeom prst="rect">
            <a:avLst/>
          </a:prstGeom>
          <a:noFill/>
          <a:ln>
            <a:noFill/>
          </a:ln>
        </p:spPr>
      </p:pic>
      <p:pic>
        <p:nvPicPr>
          <p:cNvPr id="239" name="Google Shape;239;p37"/>
          <p:cNvPicPr preferRelativeResize="0"/>
          <p:nvPr/>
        </p:nvPicPr>
        <p:blipFill>
          <a:blip r:embed="rId4">
            <a:alphaModFix/>
          </a:blip>
          <a:stretch>
            <a:fillRect/>
          </a:stretch>
        </p:blipFill>
        <p:spPr>
          <a:xfrm>
            <a:off x="1759613" y="1813838"/>
            <a:ext cx="5534025" cy="819150"/>
          </a:xfrm>
          <a:prstGeom prst="rect">
            <a:avLst/>
          </a:prstGeom>
          <a:noFill/>
          <a:ln>
            <a:noFill/>
          </a:ln>
        </p:spPr>
      </p:pic>
      <p:pic>
        <p:nvPicPr>
          <p:cNvPr id="240" name="Google Shape;240;p37"/>
          <p:cNvPicPr preferRelativeResize="0"/>
          <p:nvPr/>
        </p:nvPicPr>
        <p:blipFill>
          <a:blip r:embed="rId5">
            <a:alphaModFix/>
          </a:blip>
          <a:stretch>
            <a:fillRect/>
          </a:stretch>
        </p:blipFill>
        <p:spPr>
          <a:xfrm>
            <a:off x="1879413" y="2632988"/>
            <a:ext cx="5476875" cy="21240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893700" y="53597"/>
            <a:ext cx="64626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Correct for Confirmation Bias</a:t>
            </a:r>
            <a:endParaRPr/>
          </a:p>
        </p:txBody>
      </p:sp>
      <p:pic>
        <p:nvPicPr>
          <p:cNvPr id="246" name="Google Shape;246;p38"/>
          <p:cNvPicPr preferRelativeResize="0"/>
          <p:nvPr/>
        </p:nvPicPr>
        <p:blipFill>
          <a:blip r:embed="rId3">
            <a:alphaModFix/>
          </a:blip>
          <a:stretch>
            <a:fillRect/>
          </a:stretch>
        </p:blipFill>
        <p:spPr>
          <a:xfrm>
            <a:off x="1846232" y="576275"/>
            <a:ext cx="5139715" cy="1197537"/>
          </a:xfrm>
          <a:prstGeom prst="rect">
            <a:avLst/>
          </a:prstGeom>
          <a:noFill/>
          <a:ln>
            <a:noFill/>
          </a:ln>
        </p:spPr>
      </p:pic>
      <p:pic>
        <p:nvPicPr>
          <p:cNvPr id="247" name="Google Shape;247;p38"/>
          <p:cNvPicPr preferRelativeResize="0"/>
          <p:nvPr/>
        </p:nvPicPr>
        <p:blipFill>
          <a:blip r:embed="rId4">
            <a:alphaModFix/>
          </a:blip>
          <a:stretch>
            <a:fillRect/>
          </a:stretch>
        </p:blipFill>
        <p:spPr>
          <a:xfrm>
            <a:off x="1846220" y="1773812"/>
            <a:ext cx="5238555" cy="2148253"/>
          </a:xfrm>
          <a:prstGeom prst="rect">
            <a:avLst/>
          </a:prstGeom>
          <a:noFill/>
          <a:ln>
            <a:noFill/>
          </a:ln>
        </p:spPr>
      </p:pic>
      <p:pic>
        <p:nvPicPr>
          <p:cNvPr id="248" name="Google Shape;248;p38"/>
          <p:cNvPicPr preferRelativeResize="0"/>
          <p:nvPr/>
        </p:nvPicPr>
        <p:blipFill>
          <a:blip r:embed="rId5">
            <a:alphaModFix/>
          </a:blip>
          <a:stretch>
            <a:fillRect/>
          </a:stretch>
        </p:blipFill>
        <p:spPr>
          <a:xfrm>
            <a:off x="1819275" y="3773389"/>
            <a:ext cx="5193628" cy="122496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893700" y="53597"/>
            <a:ext cx="64626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Correct for Confirmation Bias</a:t>
            </a:r>
            <a:endParaRPr/>
          </a:p>
        </p:txBody>
      </p:sp>
      <p:pic>
        <p:nvPicPr>
          <p:cNvPr id="254" name="Google Shape;254;p39"/>
          <p:cNvPicPr preferRelativeResize="0"/>
          <p:nvPr/>
        </p:nvPicPr>
        <p:blipFill>
          <a:blip r:embed="rId3">
            <a:alphaModFix/>
          </a:blip>
          <a:stretch>
            <a:fillRect/>
          </a:stretch>
        </p:blipFill>
        <p:spPr>
          <a:xfrm>
            <a:off x="1776413" y="879947"/>
            <a:ext cx="5591175" cy="40576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893700" y="53602"/>
            <a:ext cx="6462600" cy="104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Correct for Confirmation Bias</a:t>
            </a:r>
            <a:endParaRPr sz="3000"/>
          </a:p>
          <a:p>
            <a:pPr marL="0" lvl="0" indent="0" algn="l" rtl="0">
              <a:spcBef>
                <a:spcPts val="0"/>
              </a:spcBef>
              <a:spcAft>
                <a:spcPts val="0"/>
              </a:spcAft>
              <a:buNone/>
            </a:pPr>
            <a:r>
              <a:rPr lang="en" sz="3000"/>
              <a:t>And Open Science Helps</a:t>
            </a:r>
            <a:endParaRPr sz="3000"/>
          </a:p>
        </p:txBody>
      </p:sp>
      <p:pic>
        <p:nvPicPr>
          <p:cNvPr id="260" name="Google Shape;260;p40"/>
          <p:cNvPicPr preferRelativeResize="0"/>
          <p:nvPr/>
        </p:nvPicPr>
        <p:blipFill>
          <a:blip r:embed="rId3">
            <a:alphaModFix/>
          </a:blip>
          <a:stretch>
            <a:fillRect/>
          </a:stretch>
        </p:blipFill>
        <p:spPr>
          <a:xfrm>
            <a:off x="1776413" y="1260947"/>
            <a:ext cx="5591175" cy="31146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Anchoring Heuristic</a:t>
            </a:r>
            <a:endParaRPr/>
          </a:p>
        </p:txBody>
      </p:sp>
      <p:sp>
        <p:nvSpPr>
          <p:cNvPr id="266" name="Google Shape;266;p41"/>
          <p:cNvSpPr txBox="1">
            <a:spLocks noGrp="1"/>
          </p:cNvSpPr>
          <p:nvPr>
            <p:ph type="body" idx="1"/>
          </p:nvPr>
        </p:nvSpPr>
        <p:spPr>
          <a:xfrm>
            <a:off x="893700" y="1373600"/>
            <a:ext cx="68040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When faced with an estimation task…</a:t>
            </a:r>
            <a:endParaRPr sz="1800"/>
          </a:p>
          <a:p>
            <a:pPr marL="914400" lvl="1" indent="-342900" algn="l" rtl="0">
              <a:spcBef>
                <a:spcPts val="0"/>
              </a:spcBef>
              <a:spcAft>
                <a:spcPts val="0"/>
              </a:spcAft>
              <a:buSzPts val="1800"/>
              <a:buChar char="○"/>
            </a:pPr>
            <a:r>
              <a:rPr lang="en" sz="1800"/>
              <a:t>Use prior knowledge as an </a:t>
            </a:r>
            <a:r>
              <a:rPr lang="en" sz="1800" b="1"/>
              <a:t>anchor</a:t>
            </a:r>
            <a:r>
              <a:rPr lang="en" sz="1800"/>
              <a:t> (even if you just got it) - i.e., a reference point</a:t>
            </a:r>
            <a:endParaRPr sz="1800"/>
          </a:p>
          <a:p>
            <a:pPr marL="914400" lvl="1" indent="-342900" algn="l" rtl="0">
              <a:spcBef>
                <a:spcPts val="0"/>
              </a:spcBef>
              <a:spcAft>
                <a:spcPts val="0"/>
              </a:spcAft>
              <a:buSzPts val="1800"/>
              <a:buChar char="○"/>
            </a:pPr>
            <a:r>
              <a:rPr lang="en" sz="1800" b="1"/>
              <a:t>Adjust</a:t>
            </a:r>
            <a:r>
              <a:rPr lang="en" sz="1800"/>
              <a:t> away</a:t>
            </a:r>
            <a:endParaRPr sz="1800"/>
          </a:p>
          <a:p>
            <a:pPr marL="914400" lvl="1" indent="-342900" algn="l" rtl="0">
              <a:spcBef>
                <a:spcPts val="0"/>
              </a:spcBef>
              <a:spcAft>
                <a:spcPts val="0"/>
              </a:spcAft>
              <a:buSzPts val="1800"/>
              <a:buChar char="○"/>
            </a:pPr>
            <a:r>
              <a:rPr lang="en" sz="1800"/>
              <a:t>(It’s usually an insufficient adjustment, so initial anchor makes a BIG difference)</a:t>
            </a:r>
            <a:endParaRPr sz="1800"/>
          </a:p>
          <a:p>
            <a:pPr marL="0" lvl="0" indent="0" algn="l" rtl="0">
              <a:spcBef>
                <a:spcPts val="600"/>
              </a:spcBef>
              <a:spcAft>
                <a:spcPts val="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Monday’s Work</a:t>
            </a:r>
            <a:endParaRPr/>
          </a:p>
        </p:txBody>
      </p:sp>
      <p:sp>
        <p:nvSpPr>
          <p:cNvPr id="104" name="Google Shape;104;p15"/>
          <p:cNvSpPr txBox="1">
            <a:spLocks noGrp="1"/>
          </p:cNvSpPr>
          <p:nvPr>
            <p:ph type="body" idx="1"/>
          </p:nvPr>
        </p:nvSpPr>
        <p:spPr>
          <a:xfrm>
            <a:off x="893700" y="1373600"/>
            <a:ext cx="6930900" cy="3552300"/>
          </a:xfrm>
          <a:prstGeom prst="rect">
            <a:avLst/>
          </a:prstGeom>
        </p:spPr>
        <p:txBody>
          <a:bodyPr spcFirstLastPara="1" wrap="square" lIns="91425" tIns="91425" rIns="91425" bIns="91425" anchor="t" anchorCtr="0">
            <a:noAutofit/>
          </a:bodyPr>
          <a:lstStyle/>
          <a:p>
            <a:pPr marL="914400" lvl="1" indent="-342900" algn="l" rtl="0">
              <a:spcBef>
                <a:spcPts val="480"/>
              </a:spcBef>
              <a:spcAft>
                <a:spcPts val="0"/>
              </a:spcAft>
              <a:buSzPts val="1800"/>
              <a:buChar char="○"/>
            </a:pPr>
            <a:r>
              <a:rPr lang="en" sz="1800"/>
              <a:t>Read Levari et al. (2018) (prevalence-induced concept change)</a:t>
            </a:r>
            <a:endParaRPr sz="1800"/>
          </a:p>
          <a:p>
            <a:pPr marL="914400" lvl="1" indent="-342900" algn="l" rtl="0">
              <a:spcBef>
                <a:spcPts val="0"/>
              </a:spcBef>
              <a:spcAft>
                <a:spcPts val="0"/>
              </a:spcAft>
              <a:buSzPts val="1800"/>
              <a:buChar char="○"/>
            </a:pPr>
            <a:r>
              <a:rPr lang="en" sz="1800"/>
              <a:t>Optional reading: Klein &amp; O’Brien (2018) (amnt of information we use in making decisions)</a:t>
            </a:r>
            <a:endParaRPr sz="1800"/>
          </a:p>
          <a:p>
            <a:pPr marL="914400" lvl="1" indent="-342900" algn="l" rtl="0">
              <a:spcBef>
                <a:spcPts val="0"/>
              </a:spcBef>
              <a:spcAft>
                <a:spcPts val="0"/>
              </a:spcAft>
              <a:buSzPts val="1800"/>
              <a:buChar char="○"/>
            </a:pPr>
            <a:r>
              <a:rPr lang="en" sz="1800"/>
              <a:t>Comic: Believe! (on backfire effect)</a:t>
            </a:r>
            <a:endParaRPr sz="1800"/>
          </a:p>
          <a:p>
            <a:pPr marL="914400" lvl="1" indent="-342900" algn="l" rtl="0">
              <a:spcBef>
                <a:spcPts val="0"/>
              </a:spcBef>
              <a:spcAft>
                <a:spcPts val="0"/>
              </a:spcAft>
              <a:buSzPts val="1800"/>
              <a:buChar char="○"/>
            </a:pPr>
            <a:r>
              <a:rPr lang="en" sz="1800"/>
              <a:t>Podcast: Active Information Avoidance</a:t>
            </a:r>
            <a:endParaRPr sz="1800"/>
          </a:p>
          <a:p>
            <a:pPr marL="914400" lvl="1" indent="-342900" algn="l" rtl="0">
              <a:spcBef>
                <a:spcPts val="0"/>
              </a:spcBef>
              <a:spcAft>
                <a:spcPts val="0"/>
              </a:spcAft>
              <a:buSzPts val="1800"/>
              <a:buChar char="○"/>
            </a:pPr>
            <a:r>
              <a:rPr lang="en" sz="1800"/>
              <a:t>Outline on Duke Research Blog</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Theme: </a:t>
            </a:r>
            <a:r>
              <a:rPr lang="en" sz="1800" i="1"/>
              <a:t>What are some other cognitive biases that affect our reasoning and decision-making, and how does this impact science communication?</a:t>
            </a:r>
            <a:endParaRPr sz="1800"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Peak-End Effect</a:t>
            </a:r>
            <a:endParaRPr/>
          </a:p>
        </p:txBody>
      </p:sp>
      <p:pic>
        <p:nvPicPr>
          <p:cNvPr id="272" name="Google Shape;272;p42" descr="In this video, Laurie Santos (Yale University) explains why our memories of good and bad events are a biased. Specifically, she explains how our retrospective evaluations fall prey to the peak-end effect— a bias in which we overweight the peak and end of our everyday experiences— and how this bias leads us to ignore other features of the event like its duration.&#10;&#10;Help us caption &amp; translate this video!&#10;&#10;http://amara.org/v/HHM5/" title="CRITICAL THINKING - Cognitive Biases: Peak-End Effect [HD]">
            <a:hlinkClick r:id="rId3"/>
          </p:cNvPr>
          <p:cNvPicPr preferRelativeResize="0"/>
          <p:nvPr/>
        </p:nvPicPr>
        <p:blipFill>
          <a:blip r:embed="rId4">
            <a:alphaModFix/>
          </a:blip>
          <a:stretch>
            <a:fillRect/>
          </a:stretch>
        </p:blipFill>
        <p:spPr>
          <a:xfrm>
            <a:off x="2286000" y="1192363"/>
            <a:ext cx="4572000" cy="3429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Peak-End Effect</a:t>
            </a:r>
            <a:endParaRPr/>
          </a:p>
        </p:txBody>
      </p:sp>
      <p:sp>
        <p:nvSpPr>
          <p:cNvPr id="278" name="Google Shape;278;p43"/>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You judge an experience based largely on how you feel at its peak and its end rather than a sum or average of every moment</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Loss Aversion</a:t>
            </a:r>
            <a:endParaRPr/>
          </a:p>
        </p:txBody>
      </p:sp>
      <p:sp>
        <p:nvSpPr>
          <p:cNvPr id="284" name="Google Shape;284;p44"/>
          <p:cNvSpPr txBox="1">
            <a:spLocks noGrp="1"/>
          </p:cNvSpPr>
          <p:nvPr>
            <p:ph type="body" idx="1"/>
          </p:nvPr>
        </p:nvSpPr>
        <p:spPr>
          <a:xfrm>
            <a:off x="893700" y="1373600"/>
            <a:ext cx="49131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Tendency to avoid losses rather than acquire gains</a:t>
            </a:r>
            <a:endParaRPr sz="1800"/>
          </a:p>
          <a:p>
            <a:pPr marL="457200" lvl="0" indent="-342900" algn="l" rtl="0">
              <a:spcBef>
                <a:spcPts val="0"/>
              </a:spcBef>
              <a:spcAft>
                <a:spcPts val="0"/>
              </a:spcAft>
              <a:buSzPts val="1800"/>
              <a:buChar char="▷"/>
            </a:pPr>
            <a:r>
              <a:rPr lang="en" sz="1800"/>
              <a:t>Remember our scenario on Program A/B/C/D and the certainty of people dying? → </a:t>
            </a:r>
            <a:endParaRPr sz="1800"/>
          </a:p>
          <a:p>
            <a:pPr marL="0" lvl="0" indent="0" algn="l" rtl="0">
              <a:spcBef>
                <a:spcPts val="600"/>
              </a:spcBef>
              <a:spcAft>
                <a:spcPts val="0"/>
              </a:spcAft>
              <a:buNone/>
            </a:pPr>
            <a:endParaRPr/>
          </a:p>
          <a:p>
            <a:pPr marL="0" lvl="0" indent="0" algn="l" rtl="0">
              <a:spcBef>
                <a:spcPts val="600"/>
              </a:spcBef>
              <a:spcAft>
                <a:spcPts val="0"/>
              </a:spcAft>
              <a:buNone/>
            </a:pPr>
            <a:r>
              <a:rPr lang="en" sz="1800"/>
              <a:t>So many other heuristics… see: GI-Joe Fallacy, Pricing Biases, Mental Accounting, Alief, etc.</a:t>
            </a:r>
            <a:endParaRPr sz="1800"/>
          </a:p>
        </p:txBody>
      </p:sp>
      <p:pic>
        <p:nvPicPr>
          <p:cNvPr id="285" name="Google Shape;285;p44"/>
          <p:cNvPicPr preferRelativeResize="0"/>
          <p:nvPr/>
        </p:nvPicPr>
        <p:blipFill>
          <a:blip r:embed="rId3">
            <a:alphaModFix/>
          </a:blip>
          <a:stretch>
            <a:fillRect/>
          </a:stretch>
        </p:blipFill>
        <p:spPr>
          <a:xfrm>
            <a:off x="5857650" y="1286054"/>
            <a:ext cx="3219799" cy="2889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Our judgments about risk are also weird</a:t>
            </a:r>
            <a:endParaRPr/>
          </a:p>
        </p:txBody>
      </p:sp>
      <p:sp>
        <p:nvSpPr>
          <p:cNvPr id="291" name="Google Shape;291;p45"/>
          <p:cNvSpPr txBox="1">
            <a:spLocks noGrp="1"/>
          </p:cNvSpPr>
          <p:nvPr>
            <p:ph type="body" idx="1"/>
          </p:nvPr>
        </p:nvSpPr>
        <p:spPr>
          <a:xfrm>
            <a:off x="665050" y="1200150"/>
            <a:ext cx="3365400" cy="22455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Char char="▷"/>
            </a:pPr>
            <a:r>
              <a:rPr lang="en" sz="1400"/>
              <a:t>If Program A is adopted, 200 people will be saved.</a:t>
            </a:r>
            <a:endParaRPr sz="1400"/>
          </a:p>
          <a:p>
            <a:pPr marL="457200" lvl="0" indent="-317500" algn="l" rtl="0">
              <a:spcBef>
                <a:spcPts val="0"/>
              </a:spcBef>
              <a:spcAft>
                <a:spcPts val="0"/>
              </a:spcAft>
              <a:buSzPts val="1400"/>
              <a:buChar char="▷"/>
            </a:pPr>
            <a:r>
              <a:rPr lang="en" sz="1400"/>
              <a:t>If Program B is adopted, there is a 1/3 probability that 600 people will be saved, and a 2/3 probability that no one will be saved.</a:t>
            </a:r>
            <a:endParaRPr sz="1400"/>
          </a:p>
          <a:p>
            <a:pPr marL="0" lvl="0" indent="0" algn="l" rtl="0">
              <a:spcBef>
                <a:spcPts val="600"/>
              </a:spcBef>
              <a:spcAft>
                <a:spcPts val="0"/>
              </a:spcAft>
              <a:buNone/>
            </a:pPr>
            <a:endParaRPr sz="1400"/>
          </a:p>
          <a:p>
            <a:pPr marL="0" lvl="0" indent="0" algn="l" rtl="0">
              <a:spcBef>
                <a:spcPts val="600"/>
              </a:spcBef>
              <a:spcAft>
                <a:spcPts val="0"/>
              </a:spcAft>
              <a:buNone/>
            </a:pPr>
            <a:r>
              <a:rPr lang="en" sz="1400"/>
              <a:t>72% wanted to go with Program A (definite strategy (risk aversion)).</a:t>
            </a:r>
            <a:endParaRPr sz="1400"/>
          </a:p>
        </p:txBody>
      </p:sp>
      <p:sp>
        <p:nvSpPr>
          <p:cNvPr id="292" name="Google Shape;292;p45"/>
          <p:cNvSpPr txBox="1">
            <a:spLocks noGrp="1"/>
          </p:cNvSpPr>
          <p:nvPr>
            <p:ph type="body" idx="2"/>
          </p:nvPr>
        </p:nvSpPr>
        <p:spPr>
          <a:xfrm>
            <a:off x="4219450" y="1200150"/>
            <a:ext cx="3136800" cy="22455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Char char="▷"/>
            </a:pPr>
            <a:r>
              <a:rPr lang="en" sz="1400"/>
              <a:t>If Program C is adopted, 400 people will die.</a:t>
            </a:r>
            <a:endParaRPr sz="1400"/>
          </a:p>
          <a:p>
            <a:pPr marL="457200" lvl="0" indent="-317500" algn="l" rtl="0">
              <a:spcBef>
                <a:spcPts val="0"/>
              </a:spcBef>
              <a:spcAft>
                <a:spcPts val="0"/>
              </a:spcAft>
              <a:buSzPts val="1400"/>
              <a:buChar char="▷"/>
            </a:pPr>
            <a:r>
              <a:rPr lang="en" sz="1400"/>
              <a:t>If Program D is adopted, there is a 1/3 probability that nobody will die, and a 2/3 probability that 600 people will die.</a:t>
            </a:r>
            <a:endParaRPr sz="1400"/>
          </a:p>
          <a:p>
            <a:pPr marL="0" lvl="0" indent="0" algn="l" rtl="0">
              <a:spcBef>
                <a:spcPts val="600"/>
              </a:spcBef>
              <a:spcAft>
                <a:spcPts val="0"/>
              </a:spcAft>
              <a:buNone/>
            </a:pPr>
            <a:endParaRPr sz="1400"/>
          </a:p>
          <a:p>
            <a:pPr marL="0" lvl="0" indent="0" algn="l" rtl="0">
              <a:spcBef>
                <a:spcPts val="600"/>
              </a:spcBef>
              <a:spcAft>
                <a:spcPts val="0"/>
              </a:spcAft>
              <a:buNone/>
            </a:pPr>
            <a:r>
              <a:rPr lang="en" sz="1400"/>
              <a:t>78% wanted to go with Program D (risky strategy (risk-taking)).</a:t>
            </a:r>
            <a:endParaRPr sz="1400"/>
          </a:p>
        </p:txBody>
      </p:sp>
      <p:sp>
        <p:nvSpPr>
          <p:cNvPr id="293" name="Google Shape;293;p45"/>
          <p:cNvSpPr txBox="1"/>
          <p:nvPr/>
        </p:nvSpPr>
        <p:spPr>
          <a:xfrm>
            <a:off x="792400" y="3647700"/>
            <a:ext cx="7273200" cy="1245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677480"/>
              </a:buClr>
              <a:buSzPts val="1400"/>
              <a:buFont typeface="Lato"/>
              <a:buChar char="●"/>
            </a:pPr>
            <a:r>
              <a:rPr lang="en" b="1">
                <a:solidFill>
                  <a:srgbClr val="677480"/>
                </a:solidFill>
                <a:latin typeface="Lato"/>
                <a:ea typeface="Lato"/>
                <a:cs typeface="Lato"/>
                <a:sym typeface="Lato"/>
              </a:rPr>
              <a:t>Framing effect</a:t>
            </a:r>
            <a:r>
              <a:rPr lang="en">
                <a:solidFill>
                  <a:srgbClr val="677480"/>
                </a:solidFill>
                <a:latin typeface="Lato"/>
                <a:ea typeface="Lato"/>
                <a:cs typeface="Lato"/>
                <a:sym typeface="Lato"/>
              </a:rPr>
              <a:t>: decisions are influenced by how the choices are framed</a:t>
            </a:r>
            <a:endParaRPr>
              <a:solidFill>
                <a:srgbClr val="677480"/>
              </a:solidFill>
              <a:latin typeface="Lato"/>
              <a:ea typeface="Lato"/>
              <a:cs typeface="Lato"/>
              <a:sym typeface="Lato"/>
            </a:endParaRPr>
          </a:p>
          <a:p>
            <a:pPr marL="914400" lvl="1" indent="-317500" algn="l" rtl="0">
              <a:spcBef>
                <a:spcPts val="0"/>
              </a:spcBef>
              <a:spcAft>
                <a:spcPts val="0"/>
              </a:spcAft>
              <a:buClr>
                <a:srgbClr val="677480"/>
              </a:buClr>
              <a:buSzPts val="1400"/>
              <a:buFont typeface="Lato"/>
              <a:buChar char="○"/>
            </a:pPr>
            <a:r>
              <a:rPr lang="en">
                <a:solidFill>
                  <a:srgbClr val="677480"/>
                </a:solidFill>
                <a:latin typeface="Lato"/>
                <a:ea typeface="Lato"/>
                <a:cs typeface="Lato"/>
                <a:sym typeface="Lato"/>
              </a:rPr>
              <a:t>When choices are framed in terms of </a:t>
            </a:r>
            <a:r>
              <a:rPr lang="en" b="1">
                <a:solidFill>
                  <a:srgbClr val="677480"/>
                </a:solidFill>
                <a:latin typeface="Lato"/>
                <a:ea typeface="Lato"/>
                <a:cs typeface="Lato"/>
                <a:sym typeface="Lato"/>
              </a:rPr>
              <a:t>gains</a:t>
            </a:r>
            <a:r>
              <a:rPr lang="en">
                <a:solidFill>
                  <a:srgbClr val="677480"/>
                </a:solidFill>
                <a:latin typeface="Lato"/>
                <a:ea typeface="Lato"/>
                <a:cs typeface="Lato"/>
                <a:sym typeface="Lato"/>
              </a:rPr>
              <a:t>, people tend to be </a:t>
            </a:r>
            <a:r>
              <a:rPr lang="en" b="1">
                <a:solidFill>
                  <a:srgbClr val="677480"/>
                </a:solidFill>
                <a:latin typeface="Lato"/>
                <a:ea typeface="Lato"/>
                <a:cs typeface="Lato"/>
                <a:sym typeface="Lato"/>
              </a:rPr>
              <a:t>risk-averse</a:t>
            </a:r>
            <a:endParaRPr b="1">
              <a:solidFill>
                <a:srgbClr val="677480"/>
              </a:solidFill>
              <a:latin typeface="Lato"/>
              <a:ea typeface="Lato"/>
              <a:cs typeface="Lato"/>
              <a:sym typeface="Lato"/>
            </a:endParaRPr>
          </a:p>
          <a:p>
            <a:pPr marL="914400" lvl="1" indent="-317500" algn="l" rtl="0">
              <a:spcBef>
                <a:spcPts val="0"/>
              </a:spcBef>
              <a:spcAft>
                <a:spcPts val="0"/>
              </a:spcAft>
              <a:buClr>
                <a:srgbClr val="677480"/>
              </a:buClr>
              <a:buSzPts val="1400"/>
              <a:buFont typeface="Lato"/>
              <a:buChar char="○"/>
            </a:pPr>
            <a:r>
              <a:rPr lang="en">
                <a:solidFill>
                  <a:srgbClr val="677480"/>
                </a:solidFill>
                <a:latin typeface="Lato"/>
                <a:ea typeface="Lato"/>
                <a:cs typeface="Lato"/>
                <a:sym typeface="Lato"/>
              </a:rPr>
              <a:t>When choices are framed in terms of </a:t>
            </a:r>
            <a:r>
              <a:rPr lang="en" b="1">
                <a:solidFill>
                  <a:srgbClr val="677480"/>
                </a:solidFill>
                <a:latin typeface="Lato"/>
                <a:ea typeface="Lato"/>
                <a:cs typeface="Lato"/>
                <a:sym typeface="Lato"/>
              </a:rPr>
              <a:t>losses</a:t>
            </a:r>
            <a:r>
              <a:rPr lang="en">
                <a:solidFill>
                  <a:srgbClr val="677480"/>
                </a:solidFill>
                <a:latin typeface="Lato"/>
                <a:ea typeface="Lato"/>
                <a:cs typeface="Lato"/>
                <a:sym typeface="Lato"/>
              </a:rPr>
              <a:t>, people tend to be </a:t>
            </a:r>
            <a:r>
              <a:rPr lang="en" b="1">
                <a:solidFill>
                  <a:srgbClr val="677480"/>
                </a:solidFill>
                <a:latin typeface="Lato"/>
                <a:ea typeface="Lato"/>
                <a:cs typeface="Lato"/>
                <a:sym typeface="Lato"/>
              </a:rPr>
              <a:t>risk-taking</a:t>
            </a:r>
            <a:endParaRPr>
              <a:solidFill>
                <a:srgbClr val="677480"/>
              </a:solidFill>
              <a:latin typeface="Lato"/>
              <a:ea typeface="Lato"/>
              <a:cs typeface="Lato"/>
              <a:sym typeface="Lato"/>
            </a:endParaRPr>
          </a:p>
          <a:p>
            <a:pPr marL="0" lvl="0" indent="0" algn="l" rtl="0">
              <a:spcBef>
                <a:spcPts val="0"/>
              </a:spcBef>
              <a:spcAft>
                <a:spcPts val="0"/>
              </a:spcAft>
              <a:buNone/>
            </a:pPr>
            <a:endParaRPr>
              <a:solidFill>
                <a:srgbClr val="677480"/>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Loss Aversion</a:t>
            </a:r>
            <a:endParaRPr/>
          </a:p>
        </p:txBody>
      </p:sp>
      <p:sp>
        <p:nvSpPr>
          <p:cNvPr id="299" name="Google Shape;299;p46"/>
          <p:cNvSpPr txBox="1">
            <a:spLocks noGrp="1"/>
          </p:cNvSpPr>
          <p:nvPr>
            <p:ph type="body" idx="1"/>
          </p:nvPr>
        </p:nvSpPr>
        <p:spPr>
          <a:xfrm>
            <a:off x="893700" y="1373600"/>
            <a:ext cx="49131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Tendency to avoid losses rather than acquire gains</a:t>
            </a:r>
            <a:endParaRPr sz="1800"/>
          </a:p>
          <a:p>
            <a:pPr marL="457200" lvl="0" indent="-342900" algn="l" rtl="0">
              <a:spcBef>
                <a:spcPts val="0"/>
              </a:spcBef>
              <a:spcAft>
                <a:spcPts val="0"/>
              </a:spcAft>
              <a:buSzPts val="1800"/>
              <a:buChar char="▷"/>
            </a:pPr>
            <a:r>
              <a:rPr lang="en" sz="1800"/>
              <a:t>Tendency to choose Program A/D over Program B/C is not just about framing. It’s also that we have </a:t>
            </a:r>
            <a:r>
              <a:rPr lang="en" sz="1800" i="1"/>
              <a:t>loss aversion</a:t>
            </a:r>
            <a:r>
              <a:rPr lang="en" sz="1800"/>
              <a:t>.</a:t>
            </a:r>
            <a:endParaRPr sz="1800"/>
          </a:p>
          <a:p>
            <a:pPr marL="0" lvl="0" indent="0" algn="l" rtl="0">
              <a:spcBef>
                <a:spcPts val="600"/>
              </a:spcBef>
              <a:spcAft>
                <a:spcPts val="0"/>
              </a:spcAft>
              <a:buNone/>
            </a:pPr>
            <a:endParaRPr/>
          </a:p>
          <a:p>
            <a:pPr marL="0" lvl="0" indent="0" algn="l" rtl="0">
              <a:spcBef>
                <a:spcPts val="600"/>
              </a:spcBef>
              <a:spcAft>
                <a:spcPts val="0"/>
              </a:spcAft>
              <a:buNone/>
            </a:pPr>
            <a:r>
              <a:rPr lang="en" sz="1800"/>
              <a:t>So many other heuristics… see: GI-Joe Fallacy, Pricing Biases, Mental Accounting, Alief, etc.</a:t>
            </a:r>
            <a:endParaRPr sz="1800"/>
          </a:p>
        </p:txBody>
      </p:sp>
      <p:pic>
        <p:nvPicPr>
          <p:cNvPr id="300" name="Google Shape;300;p46"/>
          <p:cNvPicPr preferRelativeResize="0"/>
          <p:nvPr/>
        </p:nvPicPr>
        <p:blipFill>
          <a:blip r:embed="rId3">
            <a:alphaModFix/>
          </a:blip>
          <a:stretch>
            <a:fillRect/>
          </a:stretch>
        </p:blipFill>
        <p:spPr>
          <a:xfrm>
            <a:off x="5857650" y="1286054"/>
            <a:ext cx="3219799" cy="2889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7"/>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Can we change people’s minds?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8"/>
          <p:cNvSpPr txBox="1">
            <a:spLocks noGrp="1"/>
          </p:cNvSpPr>
          <p:nvPr>
            <p:ph type="title"/>
          </p:nvPr>
        </p:nvSpPr>
        <p:spPr>
          <a:xfrm>
            <a:off x="893700" y="206000"/>
            <a:ext cx="78150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a:t>Day 1: More Information Isn’t Enough</a:t>
            </a:r>
            <a:endParaRPr sz="3500"/>
          </a:p>
          <a:p>
            <a:pPr marL="0" lvl="0" indent="0" algn="l" rtl="0">
              <a:spcBef>
                <a:spcPts val="0"/>
              </a:spcBef>
              <a:spcAft>
                <a:spcPts val="0"/>
              </a:spcAft>
              <a:buNone/>
            </a:pPr>
            <a:r>
              <a:rPr lang="en" sz="1200"/>
              <a:t>(cc: Nyhan et al. (2014), </a:t>
            </a:r>
            <a:r>
              <a:rPr lang="en" sz="1200" i="1"/>
              <a:t>Pediatrics</a:t>
            </a:r>
            <a:r>
              <a:rPr lang="en" sz="1200"/>
              <a:t>)</a:t>
            </a:r>
            <a:endParaRPr sz="1200"/>
          </a:p>
        </p:txBody>
      </p:sp>
      <p:pic>
        <p:nvPicPr>
          <p:cNvPr id="311" name="Google Shape;311;p48"/>
          <p:cNvPicPr preferRelativeResize="0"/>
          <p:nvPr/>
        </p:nvPicPr>
        <p:blipFill rotWithShape="1">
          <a:blip r:embed="rId3">
            <a:alphaModFix/>
          </a:blip>
          <a:srcRect t="25104"/>
          <a:stretch/>
        </p:blipFill>
        <p:spPr>
          <a:xfrm>
            <a:off x="1015863" y="1180250"/>
            <a:ext cx="7112275" cy="3842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Podcast: I’m Right, You’re Wrong</a:t>
            </a:r>
            <a:endParaRPr sz="3000"/>
          </a:p>
        </p:txBody>
      </p:sp>
      <p:sp>
        <p:nvSpPr>
          <p:cNvPr id="317" name="Google Shape;317;p49"/>
          <p:cNvSpPr txBox="1">
            <a:spLocks noGrp="1"/>
          </p:cNvSpPr>
          <p:nvPr>
            <p:ph type="body" idx="1"/>
          </p:nvPr>
        </p:nvSpPr>
        <p:spPr>
          <a:xfrm>
            <a:off x="893700" y="1373600"/>
            <a:ext cx="74967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How does the media cover this topic, knowing that </a:t>
            </a:r>
            <a:r>
              <a:rPr lang="en" i="1"/>
              <a:t>data</a:t>
            </a:r>
            <a:r>
              <a:rPr lang="en"/>
              <a:t> is not enough?</a:t>
            </a:r>
            <a:endParaRPr/>
          </a:p>
          <a:p>
            <a:pPr marL="457200" lvl="0" indent="0" algn="l" rtl="0">
              <a:spcBef>
                <a:spcPts val="600"/>
              </a:spcBef>
              <a:spcAft>
                <a:spcPts val="0"/>
              </a:spcAft>
              <a:buNone/>
            </a:pPr>
            <a:endParaRPr/>
          </a:p>
          <a:p>
            <a:pPr marL="457200" lvl="0" indent="-419100" algn="l" rtl="0">
              <a:spcBef>
                <a:spcPts val="600"/>
              </a:spcBef>
              <a:spcAft>
                <a:spcPts val="0"/>
              </a:spcAft>
              <a:buSzPts val="3000"/>
              <a:buChar char="▷"/>
            </a:pPr>
            <a:r>
              <a:rPr lang="en"/>
              <a:t>How do you change minds?</a:t>
            </a:r>
            <a:endParaRPr/>
          </a:p>
          <a:p>
            <a:pPr marL="457200" lvl="0" indent="-419100" algn="l" rtl="0">
              <a:spcBef>
                <a:spcPts val="0"/>
              </a:spcBef>
              <a:spcAft>
                <a:spcPts val="0"/>
              </a:spcAft>
              <a:buSzPts val="3000"/>
              <a:buChar char="▷"/>
            </a:pPr>
            <a:r>
              <a:rPr lang="en"/>
              <a:t>What are some other factors that impact our decision-making, per the podcast?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Podcast: I’m Right, You’re Wrong</a:t>
            </a:r>
            <a:endParaRPr sz="3000"/>
          </a:p>
        </p:txBody>
      </p:sp>
      <p:sp>
        <p:nvSpPr>
          <p:cNvPr id="323" name="Google Shape;323;p50"/>
          <p:cNvSpPr txBox="1">
            <a:spLocks noGrp="1"/>
          </p:cNvSpPr>
          <p:nvPr>
            <p:ph type="body" idx="1"/>
          </p:nvPr>
        </p:nvSpPr>
        <p:spPr>
          <a:xfrm>
            <a:off x="893700" y="1373600"/>
            <a:ext cx="71163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“There's four factors that determine whether we're going to change our beliefs - our old belief, our confidence in that old belief, the new piece of data and our confidence in that piece of data. And the further away the piece of data is from what you already believe, the less likely it is to change your belief.”</a:t>
            </a:r>
            <a:endParaRPr sz="1800"/>
          </a:p>
          <a:p>
            <a:pPr marL="914400" lvl="1" indent="-342900" algn="l" rtl="0">
              <a:spcBef>
                <a:spcPts val="0"/>
              </a:spcBef>
              <a:spcAft>
                <a:spcPts val="0"/>
              </a:spcAft>
              <a:buSzPts val="1800"/>
              <a:buChar char="○"/>
            </a:pPr>
            <a:r>
              <a:rPr lang="en" sz="1800"/>
              <a:t>Remember Perception (Day 3 + Review on Day 8)?</a:t>
            </a:r>
            <a:endParaRPr sz="1800"/>
          </a:p>
          <a:p>
            <a:pPr marL="914400" lvl="1" indent="-342900" algn="l" rtl="0">
              <a:spcBef>
                <a:spcPts val="0"/>
              </a:spcBef>
              <a:spcAft>
                <a:spcPts val="0"/>
              </a:spcAft>
              <a:buSzPts val="1800"/>
              <a:buChar char="○"/>
            </a:pPr>
            <a:r>
              <a:rPr lang="en" sz="1800"/>
              <a:t>Remember Bayesian updating of priors?</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Coupling of minds -- sound familiar (shared attention, Day 4)?</a:t>
            </a:r>
            <a:endParaRPr sz="1800"/>
          </a:p>
          <a:p>
            <a:pPr marL="0" lvl="0" indent="0" algn="l" rtl="0">
              <a:spcBef>
                <a:spcPts val="600"/>
              </a:spcBef>
              <a:spcAft>
                <a:spcPts val="0"/>
              </a:spcAft>
              <a:buNone/>
            </a:pPr>
            <a:r>
              <a:rPr lang="en" sz="1800"/>
              <a:t>Everything from the 1st half of the course will be applied to everything in the 2nd half of the course...</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Can you change people’s political opinions with reasoning?</a:t>
            </a:r>
            <a:endParaRPr sz="3000"/>
          </a:p>
        </p:txBody>
      </p:sp>
      <p:sp>
        <p:nvSpPr>
          <p:cNvPr id="329" name="Google Shape;329;p51"/>
          <p:cNvSpPr txBox="1">
            <a:spLocks noGrp="1"/>
          </p:cNvSpPr>
          <p:nvPr>
            <p:ph type="body" idx="1"/>
          </p:nvPr>
        </p:nvSpPr>
        <p:spPr>
          <a:xfrm>
            <a:off x="893700" y="1373600"/>
            <a:ext cx="68115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i="1"/>
              <a:t>Stanley et al. (2019)</a:t>
            </a:r>
            <a:endParaRPr/>
          </a:p>
          <a:p>
            <a:pPr marL="457200" lvl="0" indent="-342900" algn="l" rtl="0">
              <a:spcBef>
                <a:spcPts val="600"/>
              </a:spcBef>
              <a:spcAft>
                <a:spcPts val="0"/>
              </a:spcAft>
              <a:buSzPts val="1800"/>
              <a:buChar char="▷"/>
            </a:pPr>
            <a:r>
              <a:rPr lang="en" sz="1800"/>
              <a:t>How did they test this?</a:t>
            </a:r>
            <a:endParaRPr sz="1800"/>
          </a:p>
          <a:p>
            <a:pPr marL="457200" lvl="0" indent="-342900" algn="l" rtl="0">
              <a:spcBef>
                <a:spcPts val="0"/>
              </a:spcBef>
              <a:spcAft>
                <a:spcPts val="0"/>
              </a:spcAft>
              <a:buSzPts val="1800"/>
              <a:buChar char="▷"/>
            </a:pPr>
            <a:r>
              <a:rPr lang="en" sz="1800"/>
              <a:t>If you had to give a one-sentence summary of figures &amp; overall of the paper, what would you say?</a:t>
            </a:r>
            <a:endParaRPr sz="1800"/>
          </a:p>
          <a:p>
            <a:pPr marL="457200" lvl="0" indent="-342900" algn="l" rtl="0">
              <a:spcBef>
                <a:spcPts val="0"/>
              </a:spcBef>
              <a:spcAft>
                <a:spcPts val="0"/>
              </a:spcAft>
              <a:buSzPts val="1800"/>
              <a:buChar char="▷"/>
            </a:pPr>
            <a:r>
              <a:rPr lang="en" sz="1800"/>
              <a:t>What do you want to know more about &amp; what were limitations</a:t>
            </a:r>
            <a:endParaRPr sz="1800"/>
          </a:p>
          <a:p>
            <a:pPr marL="914400" lvl="1" indent="-342900" algn="l" rtl="0">
              <a:spcBef>
                <a:spcPts val="0"/>
              </a:spcBef>
              <a:spcAft>
                <a:spcPts val="0"/>
              </a:spcAft>
              <a:buSzPts val="1800"/>
              <a:buChar char="○"/>
            </a:pPr>
            <a:r>
              <a:rPr lang="en" sz="1800"/>
              <a:t>Take the next 5 min to discuss with the other folks in the class near you &amp; refresh your memory of the article</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themes</a:t>
            </a:r>
            <a:endParaRPr/>
          </a:p>
        </p:txBody>
      </p:sp>
      <p:sp>
        <p:nvSpPr>
          <p:cNvPr id="110" name="Google Shape;110;p1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AutoNum type="arabicPeriod"/>
            </a:pPr>
            <a:r>
              <a:rPr lang="en"/>
              <a:t>How do people make judgements?</a:t>
            </a:r>
            <a:endParaRPr/>
          </a:p>
          <a:p>
            <a:pPr marL="457200" lvl="0" indent="-419100" algn="l" rtl="0">
              <a:spcBef>
                <a:spcPts val="0"/>
              </a:spcBef>
              <a:spcAft>
                <a:spcPts val="0"/>
              </a:spcAft>
              <a:buSzPts val="3000"/>
              <a:buAutoNum type="arabicPeriod"/>
            </a:pPr>
            <a:r>
              <a:rPr lang="en"/>
              <a:t>Can you change people’s minds?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52"/>
          <p:cNvPicPr preferRelativeResize="0"/>
          <p:nvPr/>
        </p:nvPicPr>
        <p:blipFill>
          <a:blip r:embed="rId3">
            <a:alphaModFix/>
          </a:blip>
          <a:stretch>
            <a:fillRect/>
          </a:stretch>
        </p:blipFill>
        <p:spPr>
          <a:xfrm>
            <a:off x="862013" y="210688"/>
            <a:ext cx="7419975" cy="2286000"/>
          </a:xfrm>
          <a:prstGeom prst="rect">
            <a:avLst/>
          </a:prstGeom>
          <a:noFill/>
          <a:ln>
            <a:noFill/>
          </a:ln>
        </p:spPr>
      </p:pic>
      <p:sp>
        <p:nvSpPr>
          <p:cNvPr id="335" name="Google Shape;335;p52"/>
          <p:cNvSpPr txBox="1">
            <a:spLocks noGrp="1"/>
          </p:cNvSpPr>
          <p:nvPr>
            <p:ph type="body" idx="1"/>
          </p:nvPr>
        </p:nvSpPr>
        <p:spPr>
          <a:xfrm>
            <a:off x="1093694" y="2639850"/>
            <a:ext cx="3161831" cy="228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dirty="0"/>
              <a:t>Fracking is a process by which natural gas is extracted from reservoirs below the Earth’s surface. As part of the fracking processing, chemicals, sand, and water are injected into rock at high pressure, allowing gas from below to flow above the surface of the rock, where it is then collected. Fracking is a currently a contentious issue in the United States. Some people support fracking in the United States, and other people do not support fracking in the United States. </a:t>
            </a:r>
            <a:endParaRPr sz="1200" dirty="0"/>
          </a:p>
          <a:p>
            <a:pPr marL="0" lvl="0" indent="0" algn="l" rtl="0">
              <a:spcBef>
                <a:spcPts val="600"/>
              </a:spcBef>
              <a:spcAft>
                <a:spcPts val="0"/>
              </a:spcAft>
              <a:buNone/>
            </a:pPr>
            <a:endParaRPr sz="1200" dirty="0"/>
          </a:p>
        </p:txBody>
      </p:sp>
      <p:sp>
        <p:nvSpPr>
          <p:cNvPr id="336" name="Google Shape;336;p52"/>
          <p:cNvSpPr txBox="1">
            <a:spLocks noGrp="1"/>
          </p:cNvSpPr>
          <p:nvPr>
            <p:ph type="body" idx="2"/>
          </p:nvPr>
        </p:nvSpPr>
        <p:spPr>
          <a:xfrm>
            <a:off x="4377000" y="2639850"/>
            <a:ext cx="3462600" cy="228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a:t>The United States economy used to operate on a gold standard, meaning that the value of currency was backed by gold reserves. In 1971, however, the United States abandoned the gold standard, handing the government full responsibility and control over the dollar. There is currently debate over whether the United States should return to the gold standard. There are several reasons one might support the United States returning to a gold standard, and there are several reasons one might oppose the United States returning to a gold standard.</a:t>
            </a:r>
            <a:endParaRPr sz="1200"/>
          </a:p>
          <a:p>
            <a:pPr marL="0" lvl="0" indent="0" algn="l" rtl="0">
              <a:spcBef>
                <a:spcPts val="600"/>
              </a:spcBef>
              <a:spcAft>
                <a:spcPts val="0"/>
              </a:spcAft>
              <a:buNone/>
            </a:pPr>
            <a:endParaRPr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3"/>
          <p:cNvSpPr txBox="1">
            <a:spLocks noGrp="1"/>
          </p:cNvSpPr>
          <p:nvPr>
            <p:ph type="title"/>
          </p:nvPr>
        </p:nvSpPr>
        <p:spPr>
          <a:xfrm>
            <a:off x="5424725" y="206000"/>
            <a:ext cx="3347400" cy="99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Stanley et al. (2019)</a:t>
            </a:r>
            <a:endParaRPr sz="3000"/>
          </a:p>
        </p:txBody>
      </p:sp>
      <p:pic>
        <p:nvPicPr>
          <p:cNvPr id="342" name="Google Shape;342;p53"/>
          <p:cNvPicPr preferRelativeResize="0"/>
          <p:nvPr/>
        </p:nvPicPr>
        <p:blipFill rotWithShape="1">
          <a:blip r:embed="rId3">
            <a:alphaModFix/>
          </a:blip>
          <a:srcRect t="11496"/>
          <a:stretch/>
        </p:blipFill>
        <p:spPr>
          <a:xfrm>
            <a:off x="4392075" y="1778000"/>
            <a:ext cx="4606775" cy="3167700"/>
          </a:xfrm>
          <a:prstGeom prst="rect">
            <a:avLst/>
          </a:prstGeom>
          <a:noFill/>
          <a:ln>
            <a:noFill/>
          </a:ln>
        </p:spPr>
      </p:pic>
      <p:pic>
        <p:nvPicPr>
          <p:cNvPr id="343" name="Google Shape;343;p53"/>
          <p:cNvPicPr preferRelativeResize="0"/>
          <p:nvPr/>
        </p:nvPicPr>
        <p:blipFill>
          <a:blip r:embed="rId4">
            <a:alphaModFix/>
          </a:blip>
          <a:stretch>
            <a:fillRect/>
          </a:stretch>
        </p:blipFill>
        <p:spPr>
          <a:xfrm>
            <a:off x="265550" y="49450"/>
            <a:ext cx="5038725" cy="2228850"/>
          </a:xfrm>
          <a:prstGeom prst="rect">
            <a:avLst/>
          </a:prstGeom>
          <a:noFill/>
          <a:ln>
            <a:noFill/>
          </a:ln>
        </p:spPr>
      </p:pic>
      <p:sp>
        <p:nvSpPr>
          <p:cNvPr id="344" name="Google Shape;344;p53"/>
          <p:cNvSpPr txBox="1"/>
          <p:nvPr/>
        </p:nvSpPr>
        <p:spPr>
          <a:xfrm>
            <a:off x="598725" y="2536175"/>
            <a:ext cx="3165900" cy="21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77480"/>
                </a:solidFill>
                <a:latin typeface="Lato"/>
                <a:ea typeface="Lato"/>
                <a:cs typeface="Lato"/>
                <a:sym typeface="Lato"/>
              </a:rPr>
              <a:t>Q1:  How likely are people to change their positions about socio-political issues after evaluating different sets of reasons?</a:t>
            </a:r>
            <a:endParaRPr>
              <a:solidFill>
                <a:srgbClr val="677480"/>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body" idx="1"/>
          </p:nvPr>
        </p:nvSpPr>
        <p:spPr>
          <a:xfrm>
            <a:off x="616850" y="2536175"/>
            <a:ext cx="4154700" cy="2008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t>Stanley et al. (2019)</a:t>
            </a:r>
            <a:endParaRPr sz="1400"/>
          </a:p>
          <a:p>
            <a:pPr marL="0" lvl="0" indent="0" algn="l" rtl="0">
              <a:spcBef>
                <a:spcPts val="600"/>
              </a:spcBef>
              <a:spcAft>
                <a:spcPts val="0"/>
              </a:spcAft>
              <a:buNone/>
            </a:pPr>
            <a:endParaRPr sz="1400"/>
          </a:p>
          <a:p>
            <a:pPr marL="0" lvl="0" indent="0" algn="l" rtl="0">
              <a:spcBef>
                <a:spcPts val="600"/>
              </a:spcBef>
              <a:spcAft>
                <a:spcPts val="0"/>
              </a:spcAft>
              <a:buNone/>
            </a:pPr>
            <a:r>
              <a:rPr lang="en" sz="1400"/>
              <a:t>Q2: For those who don’t change their position, do they evaluate the reasons available to them in a biased way, favoring those that back their initial choice?</a:t>
            </a:r>
            <a:endParaRPr sz="1400"/>
          </a:p>
          <a:p>
            <a:pPr marL="0" lvl="0" indent="0" algn="l" rtl="0">
              <a:spcBef>
                <a:spcPts val="600"/>
              </a:spcBef>
              <a:spcAft>
                <a:spcPts val="0"/>
              </a:spcAft>
              <a:buNone/>
            </a:pPr>
            <a:r>
              <a:rPr lang="en" sz="1400"/>
              <a:t>-&gt; does prior knowledge or reason novelty matter?</a:t>
            </a:r>
            <a:endParaRPr sz="1400"/>
          </a:p>
          <a:p>
            <a:pPr marL="0" lvl="0" indent="0" algn="l" rtl="0">
              <a:spcBef>
                <a:spcPts val="600"/>
              </a:spcBef>
              <a:spcAft>
                <a:spcPts val="0"/>
              </a:spcAft>
              <a:buNone/>
            </a:pPr>
            <a:r>
              <a:rPr lang="en" sz="1400"/>
              <a:t>-&gt; what about the people who reported not making decisions based on any reasons?</a:t>
            </a:r>
            <a:endParaRPr sz="1400"/>
          </a:p>
        </p:txBody>
      </p:sp>
      <p:pic>
        <p:nvPicPr>
          <p:cNvPr id="350" name="Google Shape;350;p54"/>
          <p:cNvPicPr preferRelativeResize="0"/>
          <p:nvPr/>
        </p:nvPicPr>
        <p:blipFill>
          <a:blip r:embed="rId3">
            <a:alphaModFix/>
          </a:blip>
          <a:stretch>
            <a:fillRect/>
          </a:stretch>
        </p:blipFill>
        <p:spPr>
          <a:xfrm>
            <a:off x="5331725" y="357175"/>
            <a:ext cx="3524250" cy="4429125"/>
          </a:xfrm>
          <a:prstGeom prst="rect">
            <a:avLst/>
          </a:prstGeom>
          <a:noFill/>
          <a:ln>
            <a:noFill/>
          </a:ln>
        </p:spPr>
      </p:pic>
      <p:pic>
        <p:nvPicPr>
          <p:cNvPr id="351" name="Google Shape;351;p54"/>
          <p:cNvPicPr preferRelativeResize="0"/>
          <p:nvPr/>
        </p:nvPicPr>
        <p:blipFill>
          <a:blip r:embed="rId4">
            <a:alphaModFix/>
          </a:blip>
          <a:stretch>
            <a:fillRect/>
          </a:stretch>
        </p:blipFill>
        <p:spPr>
          <a:xfrm>
            <a:off x="769250" y="357175"/>
            <a:ext cx="3371850" cy="2057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Stanley et al (2019)</a:t>
            </a:r>
            <a:endParaRPr/>
          </a:p>
        </p:txBody>
      </p:sp>
      <p:sp>
        <p:nvSpPr>
          <p:cNvPr id="357" name="Google Shape;357;p55"/>
          <p:cNvSpPr txBox="1">
            <a:spLocks noGrp="1"/>
          </p:cNvSpPr>
          <p:nvPr>
            <p:ph type="body" idx="1"/>
          </p:nvPr>
        </p:nvSpPr>
        <p:spPr>
          <a:xfrm>
            <a:off x="893700" y="1373600"/>
            <a:ext cx="2889000" cy="1458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t>Q3: Do those who stick with their initial positions after evaluating reasons become more confident in the superiority of their positions after considering reasons?</a:t>
            </a:r>
            <a:endParaRPr sz="1400"/>
          </a:p>
        </p:txBody>
      </p:sp>
      <p:pic>
        <p:nvPicPr>
          <p:cNvPr id="358" name="Google Shape;358;p55"/>
          <p:cNvPicPr preferRelativeResize="0"/>
          <p:nvPr/>
        </p:nvPicPr>
        <p:blipFill>
          <a:blip r:embed="rId3">
            <a:alphaModFix/>
          </a:blip>
          <a:stretch>
            <a:fillRect/>
          </a:stretch>
        </p:blipFill>
        <p:spPr>
          <a:xfrm>
            <a:off x="5050850" y="1179513"/>
            <a:ext cx="3600450" cy="3571875"/>
          </a:xfrm>
          <a:prstGeom prst="rect">
            <a:avLst/>
          </a:prstGeom>
          <a:noFill/>
          <a:ln>
            <a:noFill/>
          </a:ln>
        </p:spPr>
      </p:pic>
      <p:sp>
        <p:nvSpPr>
          <p:cNvPr id="359" name="Google Shape;359;p55"/>
          <p:cNvSpPr txBox="1"/>
          <p:nvPr/>
        </p:nvSpPr>
        <p:spPr>
          <a:xfrm>
            <a:off x="5152575" y="2831900"/>
            <a:ext cx="2113800" cy="2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Affirming only</a:t>
            </a:r>
            <a:endParaRPr>
              <a:latin typeface="Lato"/>
              <a:ea typeface="Lato"/>
              <a:cs typeface="Lato"/>
              <a:sym typeface="Lato"/>
            </a:endParaRPr>
          </a:p>
        </p:txBody>
      </p:sp>
      <p:sp>
        <p:nvSpPr>
          <p:cNvPr id="360" name="Google Shape;360;p55"/>
          <p:cNvSpPr txBox="1"/>
          <p:nvPr/>
        </p:nvSpPr>
        <p:spPr>
          <a:xfrm>
            <a:off x="5228775" y="1003100"/>
            <a:ext cx="2113800" cy="2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Both sides</a:t>
            </a:r>
            <a:endParaRPr>
              <a:latin typeface="Lato"/>
              <a:ea typeface="Lato"/>
              <a:cs typeface="Lato"/>
              <a:sym typeface="Lato"/>
            </a:endParaRPr>
          </a:p>
        </p:txBody>
      </p:sp>
      <p:pic>
        <p:nvPicPr>
          <p:cNvPr id="361" name="Google Shape;361;p55"/>
          <p:cNvPicPr preferRelativeResize="0"/>
          <p:nvPr/>
        </p:nvPicPr>
        <p:blipFill>
          <a:blip r:embed="rId4">
            <a:alphaModFix/>
          </a:blip>
          <a:stretch>
            <a:fillRect/>
          </a:stretch>
        </p:blipFill>
        <p:spPr>
          <a:xfrm>
            <a:off x="132899" y="3116899"/>
            <a:ext cx="4902664" cy="1603675"/>
          </a:xfrm>
          <a:prstGeom prst="rect">
            <a:avLst/>
          </a:prstGeom>
          <a:noFill/>
          <a:ln>
            <a:noFill/>
          </a:ln>
        </p:spPr>
      </p:pic>
      <p:sp>
        <p:nvSpPr>
          <p:cNvPr id="362" name="Google Shape;362;p55"/>
          <p:cNvSpPr txBox="1"/>
          <p:nvPr/>
        </p:nvSpPr>
        <p:spPr>
          <a:xfrm>
            <a:off x="199575" y="2831900"/>
            <a:ext cx="2113800" cy="2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Conflicting only</a:t>
            </a:r>
            <a:endParaRPr>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6"/>
          <p:cNvSpPr txBox="1">
            <a:spLocks noGrp="1"/>
          </p:cNvSpPr>
          <p:nvPr>
            <p:ph type="title"/>
          </p:nvPr>
        </p:nvSpPr>
        <p:spPr>
          <a:xfrm>
            <a:off x="893700" y="206000"/>
            <a:ext cx="6851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Is misinformation driven by political motivated reasoning? Pennycook &amp; Rand (2018)</a:t>
            </a:r>
            <a:endParaRPr sz="2400"/>
          </a:p>
        </p:txBody>
      </p:sp>
      <p:sp>
        <p:nvSpPr>
          <p:cNvPr id="368" name="Google Shape;368;p5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How did they test this? What did they find? What do you want to know more about, &amp; what were limitations?</a:t>
            </a:r>
            <a:endParaRPr/>
          </a:p>
          <a:p>
            <a:pPr marL="914400" lvl="1" indent="-381000" algn="l" rtl="0">
              <a:spcBef>
                <a:spcPts val="0"/>
              </a:spcBef>
              <a:spcAft>
                <a:spcPts val="0"/>
              </a:spcAft>
              <a:buSzPts val="2400"/>
              <a:buChar char="○"/>
            </a:pPr>
            <a:r>
              <a:rPr lang="en"/>
              <a:t>Take the next 5 min to discuss with the other folks in the class near you &amp; refresh your memory of the article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57"/>
          <p:cNvPicPr preferRelativeResize="0"/>
          <p:nvPr/>
        </p:nvPicPr>
        <p:blipFill>
          <a:blip r:embed="rId3">
            <a:alphaModFix/>
          </a:blip>
          <a:stretch>
            <a:fillRect/>
          </a:stretch>
        </p:blipFill>
        <p:spPr>
          <a:xfrm>
            <a:off x="152400" y="152400"/>
            <a:ext cx="8839199" cy="464346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58"/>
          <p:cNvPicPr preferRelativeResize="0"/>
          <p:nvPr/>
        </p:nvPicPr>
        <p:blipFill>
          <a:blip r:embed="rId3">
            <a:alphaModFix/>
          </a:blip>
          <a:stretch>
            <a:fillRect/>
          </a:stretch>
        </p:blipFill>
        <p:spPr>
          <a:xfrm>
            <a:off x="152400" y="152400"/>
            <a:ext cx="8839200" cy="46736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59"/>
          <p:cNvPicPr preferRelativeResize="0"/>
          <p:nvPr/>
        </p:nvPicPr>
        <p:blipFill>
          <a:blip r:embed="rId3">
            <a:alphaModFix/>
          </a:blip>
          <a:stretch>
            <a:fillRect/>
          </a:stretch>
        </p:blipFill>
        <p:spPr>
          <a:xfrm>
            <a:off x="152400" y="152400"/>
            <a:ext cx="8839201" cy="475508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60"/>
          <p:cNvPicPr preferRelativeResize="0"/>
          <p:nvPr/>
        </p:nvPicPr>
        <p:blipFill>
          <a:blip r:embed="rId3">
            <a:alphaModFix/>
          </a:blip>
          <a:stretch>
            <a:fillRect/>
          </a:stretch>
        </p:blipFill>
        <p:spPr>
          <a:xfrm>
            <a:off x="152400" y="152400"/>
            <a:ext cx="8839200" cy="479268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61"/>
          <p:cNvPicPr preferRelativeResize="0"/>
          <p:nvPr/>
        </p:nvPicPr>
        <p:blipFill>
          <a:blip r:embed="rId3">
            <a:alphaModFix/>
          </a:blip>
          <a:stretch>
            <a:fillRect/>
          </a:stretch>
        </p:blipFill>
        <p:spPr>
          <a:xfrm>
            <a:off x="152400" y="152400"/>
            <a:ext cx="8839200" cy="47635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Judgment &amp; Decision-Making</a:t>
            </a:r>
            <a:endParaRPr/>
          </a:p>
        </p:txBody>
      </p:sp>
      <p:sp>
        <p:nvSpPr>
          <p:cNvPr id="116" name="Google Shape;116;p17"/>
          <p:cNvSpPr txBox="1">
            <a:spLocks noGrp="1"/>
          </p:cNvSpPr>
          <p:nvPr>
            <p:ph type="body" idx="1"/>
          </p:nvPr>
        </p:nvSpPr>
        <p:spPr>
          <a:xfrm>
            <a:off x="893700" y="1373600"/>
            <a:ext cx="72078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b="1"/>
              <a:t>Inductive reasoning</a:t>
            </a:r>
            <a:r>
              <a:rPr lang="en" sz="1800"/>
              <a:t>: drawing a conclusion based on evidence from observations</a:t>
            </a:r>
            <a:endParaRPr sz="1800"/>
          </a:p>
          <a:p>
            <a:pPr marL="914400" lvl="1" indent="-342900" algn="l" rtl="0">
              <a:spcBef>
                <a:spcPts val="0"/>
              </a:spcBef>
              <a:spcAft>
                <a:spcPts val="0"/>
              </a:spcAft>
              <a:buSzPts val="1800"/>
              <a:buChar char="○"/>
            </a:pPr>
            <a:r>
              <a:rPr lang="en" sz="1800"/>
              <a:t>Conclusions are “probably true” (not </a:t>
            </a:r>
            <a:r>
              <a:rPr lang="en" sz="1800" i="1"/>
              <a:t>definitely</a:t>
            </a:r>
            <a:r>
              <a:rPr lang="en" sz="1800"/>
              <a:t>)</a:t>
            </a:r>
            <a:endParaRPr sz="1800"/>
          </a:p>
          <a:p>
            <a:pPr marL="914400" lvl="1" indent="-342900" algn="l" rtl="0">
              <a:spcBef>
                <a:spcPts val="0"/>
              </a:spcBef>
              <a:spcAft>
                <a:spcPts val="0"/>
              </a:spcAft>
              <a:buSzPts val="1800"/>
              <a:buChar char="○"/>
            </a:pPr>
            <a:r>
              <a:rPr lang="en" sz="1800"/>
              <a:t>Often uses memory</a:t>
            </a:r>
            <a:endParaRPr sz="1800"/>
          </a:p>
          <a:p>
            <a:pPr marL="0" lvl="0" indent="0" algn="l" rtl="0">
              <a:spcBef>
                <a:spcPts val="600"/>
              </a:spcBef>
              <a:spcAft>
                <a:spcPts val="0"/>
              </a:spcAft>
              <a:buNone/>
            </a:pP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62"/>
          <p:cNvPicPr preferRelativeResize="0"/>
          <p:nvPr/>
        </p:nvPicPr>
        <p:blipFill>
          <a:blip r:embed="rId3">
            <a:alphaModFix/>
          </a:blip>
          <a:stretch>
            <a:fillRect/>
          </a:stretch>
        </p:blipFill>
        <p:spPr>
          <a:xfrm>
            <a:off x="152400" y="152400"/>
            <a:ext cx="8839203" cy="465031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63"/>
          <p:cNvPicPr preferRelativeResize="0"/>
          <p:nvPr/>
        </p:nvPicPr>
        <p:blipFill>
          <a:blip r:embed="rId3">
            <a:alphaModFix/>
          </a:blip>
          <a:stretch>
            <a:fillRect/>
          </a:stretch>
        </p:blipFill>
        <p:spPr>
          <a:xfrm>
            <a:off x="742950" y="1172775"/>
            <a:ext cx="7658100" cy="1543050"/>
          </a:xfrm>
          <a:prstGeom prst="rect">
            <a:avLst/>
          </a:prstGeom>
          <a:noFill/>
          <a:ln>
            <a:noFill/>
          </a:ln>
        </p:spPr>
      </p:pic>
      <p:pic>
        <p:nvPicPr>
          <p:cNvPr id="404" name="Google Shape;404;p63"/>
          <p:cNvPicPr preferRelativeResize="0"/>
          <p:nvPr/>
        </p:nvPicPr>
        <p:blipFill>
          <a:blip r:embed="rId4">
            <a:alphaModFix/>
          </a:blip>
          <a:stretch>
            <a:fillRect/>
          </a:stretch>
        </p:blipFill>
        <p:spPr>
          <a:xfrm>
            <a:off x="76200" y="2944425"/>
            <a:ext cx="3476625" cy="1933575"/>
          </a:xfrm>
          <a:prstGeom prst="rect">
            <a:avLst/>
          </a:prstGeom>
          <a:noFill/>
          <a:ln>
            <a:noFill/>
          </a:ln>
        </p:spPr>
      </p:pic>
      <p:pic>
        <p:nvPicPr>
          <p:cNvPr id="405" name="Google Shape;405;p63"/>
          <p:cNvPicPr preferRelativeResize="0"/>
          <p:nvPr/>
        </p:nvPicPr>
        <p:blipFill>
          <a:blip r:embed="rId5">
            <a:alphaModFix/>
          </a:blip>
          <a:stretch>
            <a:fillRect/>
          </a:stretch>
        </p:blipFill>
        <p:spPr>
          <a:xfrm>
            <a:off x="2943225" y="2944425"/>
            <a:ext cx="3495675" cy="1905000"/>
          </a:xfrm>
          <a:prstGeom prst="rect">
            <a:avLst/>
          </a:prstGeom>
          <a:noFill/>
          <a:ln>
            <a:noFill/>
          </a:ln>
        </p:spPr>
      </p:pic>
      <p:pic>
        <p:nvPicPr>
          <p:cNvPr id="406" name="Google Shape;406;p63"/>
          <p:cNvPicPr preferRelativeResize="0"/>
          <p:nvPr/>
        </p:nvPicPr>
        <p:blipFill>
          <a:blip r:embed="rId6">
            <a:alphaModFix/>
          </a:blip>
          <a:stretch>
            <a:fillRect/>
          </a:stretch>
        </p:blipFill>
        <p:spPr>
          <a:xfrm>
            <a:off x="5875901" y="2994724"/>
            <a:ext cx="3210799" cy="1933575"/>
          </a:xfrm>
          <a:prstGeom prst="rect">
            <a:avLst/>
          </a:prstGeom>
          <a:noFill/>
          <a:ln>
            <a:noFill/>
          </a:ln>
        </p:spPr>
      </p:pic>
      <p:sp>
        <p:nvSpPr>
          <p:cNvPr id="407" name="Google Shape;407;p6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Pennycook &amp; Rand (2018)</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Pennycook &amp; Rand (2018)</a:t>
            </a:r>
            <a:endParaRPr/>
          </a:p>
        </p:txBody>
      </p:sp>
      <p:pic>
        <p:nvPicPr>
          <p:cNvPr id="413" name="Google Shape;413;p64"/>
          <p:cNvPicPr preferRelativeResize="0"/>
          <p:nvPr/>
        </p:nvPicPr>
        <p:blipFill>
          <a:blip r:embed="rId3">
            <a:alphaModFix/>
          </a:blip>
          <a:stretch>
            <a:fillRect/>
          </a:stretch>
        </p:blipFill>
        <p:spPr>
          <a:xfrm>
            <a:off x="923925" y="1225713"/>
            <a:ext cx="3543300" cy="1905000"/>
          </a:xfrm>
          <a:prstGeom prst="rect">
            <a:avLst/>
          </a:prstGeom>
          <a:noFill/>
          <a:ln>
            <a:noFill/>
          </a:ln>
        </p:spPr>
      </p:pic>
      <p:pic>
        <p:nvPicPr>
          <p:cNvPr id="414" name="Google Shape;414;p64"/>
          <p:cNvPicPr preferRelativeResize="0"/>
          <p:nvPr/>
        </p:nvPicPr>
        <p:blipFill>
          <a:blip r:embed="rId4">
            <a:alphaModFix/>
          </a:blip>
          <a:stretch>
            <a:fillRect/>
          </a:stretch>
        </p:blipFill>
        <p:spPr>
          <a:xfrm>
            <a:off x="4619625" y="1225713"/>
            <a:ext cx="3600450" cy="1952625"/>
          </a:xfrm>
          <a:prstGeom prst="rect">
            <a:avLst/>
          </a:prstGeom>
          <a:noFill/>
          <a:ln>
            <a:noFill/>
          </a:ln>
        </p:spPr>
      </p:pic>
      <p:sp>
        <p:nvSpPr>
          <p:cNvPr id="415" name="Google Shape;415;p64"/>
          <p:cNvSpPr txBox="1">
            <a:spLocks noGrp="1"/>
          </p:cNvSpPr>
          <p:nvPr>
            <p:ph type="body" idx="1"/>
          </p:nvPr>
        </p:nvSpPr>
        <p:spPr>
          <a:xfrm>
            <a:off x="893700" y="3485268"/>
            <a:ext cx="6462600" cy="1440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What differed in Studies 2 and 3?</a:t>
            </a:r>
            <a:endParaRPr sz="2400"/>
          </a:p>
          <a:p>
            <a:pPr marL="457200" lvl="0" indent="-381000" algn="l" rtl="0">
              <a:spcBef>
                <a:spcPts val="0"/>
              </a:spcBef>
              <a:spcAft>
                <a:spcPts val="0"/>
              </a:spcAft>
              <a:buSzPts val="2400"/>
              <a:buChar char="▷"/>
            </a:pPr>
            <a:r>
              <a:rPr lang="en" sz="2400"/>
              <a:t>How could you motivate people to change their beliefs? (A bit of a stretch here).</a:t>
            </a: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Quiz</a:t>
            </a:r>
            <a:endParaRPr/>
          </a:p>
        </p:txBody>
      </p:sp>
      <p:sp>
        <p:nvSpPr>
          <p:cNvPr id="421" name="Google Shape;421;p6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Define, identify, and apply previous constructs that we have discussed in class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427" name="Google Shape;427;p66"/>
          <p:cNvSpPr txBox="1">
            <a:spLocks noGrp="1"/>
          </p:cNvSpPr>
          <p:nvPr>
            <p:ph type="body" idx="1"/>
          </p:nvPr>
        </p:nvSpPr>
        <p:spPr>
          <a:xfrm>
            <a:off x="893700" y="1373600"/>
            <a:ext cx="72342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a:t>LO1: Continue to build a supportive classroom culture &amp; discuss science communication.</a:t>
            </a:r>
            <a:endParaRPr sz="1400" b="1"/>
          </a:p>
          <a:p>
            <a:pPr marL="914400" lvl="1" indent="-317500" algn="l" rtl="0">
              <a:spcBef>
                <a:spcPts val="0"/>
              </a:spcBef>
              <a:spcAft>
                <a:spcPts val="0"/>
              </a:spcAft>
              <a:buSzPts val="1400"/>
              <a:buChar char="○"/>
            </a:pPr>
            <a:r>
              <a:rPr lang="en" sz="1400"/>
              <a:t>How does the media cover research on motivated reasoning?</a:t>
            </a:r>
            <a:endParaRPr sz="1400"/>
          </a:p>
          <a:p>
            <a:pPr marL="914400" lvl="1" indent="-317500" algn="l" rtl="0">
              <a:spcBef>
                <a:spcPts val="0"/>
              </a:spcBef>
              <a:spcAft>
                <a:spcPts val="0"/>
              </a:spcAft>
              <a:buSzPts val="1400"/>
              <a:buChar char="○"/>
            </a:pPr>
            <a:r>
              <a:rPr lang="en" sz="1400"/>
              <a:t>What do these papers mean in terms of how we would communicate controversial science? We will reconsider this in sum on Monday.</a:t>
            </a:r>
            <a:endParaRPr sz="1400"/>
          </a:p>
          <a:p>
            <a:pPr marL="457200" lvl="0" indent="-317500" algn="l" rtl="0">
              <a:spcBef>
                <a:spcPts val="0"/>
              </a:spcBef>
              <a:spcAft>
                <a:spcPts val="0"/>
              </a:spcAft>
              <a:buSzPts val="1400"/>
              <a:buAutoNum type="arabicPeriod"/>
            </a:pPr>
            <a:r>
              <a:rPr lang="en" sz="1400" b="1"/>
              <a:t>LO2: Define, identify, and apply previous constructs that we have discussed in class</a:t>
            </a:r>
            <a:endParaRPr sz="1400" b="1"/>
          </a:p>
          <a:p>
            <a:pPr marL="914400" lvl="1" indent="-317500" algn="l" rtl="0">
              <a:spcBef>
                <a:spcPts val="0"/>
              </a:spcBef>
              <a:spcAft>
                <a:spcPts val="0"/>
              </a:spcAft>
              <a:buSzPts val="1400"/>
              <a:buChar char="○"/>
            </a:pPr>
            <a:r>
              <a:rPr lang="en" sz="1400"/>
              <a:t>Quiz on material covered since the last quiz: multiple choice &amp; short answer</a:t>
            </a:r>
            <a:endParaRPr sz="1400"/>
          </a:p>
          <a:p>
            <a:pPr marL="457200" lvl="0" indent="-317500" algn="l" rtl="0">
              <a:spcBef>
                <a:spcPts val="0"/>
              </a:spcBef>
              <a:spcAft>
                <a:spcPts val="0"/>
              </a:spcAft>
              <a:buSzPts val="1400"/>
              <a:buAutoNum type="arabicPeriod"/>
            </a:pPr>
            <a:r>
              <a:rPr lang="en" sz="1400" b="1"/>
              <a:t>LO3: Describe the basic fundamental principles underlying human judgment &amp; connect to our critical analysis of journal articles.</a:t>
            </a:r>
            <a:endParaRPr sz="1400" b="1"/>
          </a:p>
          <a:p>
            <a:pPr marL="914400" lvl="1" indent="-317500" algn="l" rtl="0">
              <a:spcBef>
                <a:spcPts val="0"/>
              </a:spcBef>
              <a:spcAft>
                <a:spcPts val="0"/>
              </a:spcAft>
              <a:buSzPts val="1400"/>
              <a:buChar char="○"/>
            </a:pPr>
            <a:r>
              <a:rPr lang="en" sz="1400"/>
              <a:t>Describe basic research on motivated reasoning, inductive reasoning, representativeness heuristic, availability heuristic, conjunction rule, confirmation bias, law of large numbers, peak-end effect &amp; loss aversion, etc.,</a:t>
            </a:r>
            <a:endParaRPr sz="1400"/>
          </a:p>
          <a:p>
            <a:pPr marL="914400" lvl="1" indent="-317500" algn="l" rtl="0">
              <a:spcBef>
                <a:spcPts val="0"/>
              </a:spcBef>
              <a:spcAft>
                <a:spcPts val="0"/>
              </a:spcAft>
              <a:buSzPts val="1400"/>
              <a:buChar char="○"/>
            </a:pPr>
            <a:r>
              <a:rPr lang="en" sz="1400"/>
              <a:t>How does this research impact our approach to the scientific method &amp; open science?</a:t>
            </a:r>
            <a:endParaRPr sz="1400"/>
          </a:p>
          <a:p>
            <a:pPr marL="914400" lvl="1" indent="-317500" algn="l" rtl="0">
              <a:spcBef>
                <a:spcPts val="0"/>
              </a:spcBef>
              <a:spcAft>
                <a:spcPts val="0"/>
              </a:spcAft>
              <a:buSzPts val="1400"/>
              <a:buChar char="○"/>
            </a:pPr>
            <a:r>
              <a:rPr lang="en" sz="1400"/>
              <a:t>What does this research suggest about how we can change people's minds?</a:t>
            </a:r>
            <a:endParaRPr sz="1400"/>
          </a:p>
          <a:p>
            <a:pPr marL="0" lvl="0" indent="0" algn="l" rtl="0">
              <a:spcBef>
                <a:spcPts val="600"/>
              </a:spcBef>
              <a:spcAft>
                <a:spcPts val="0"/>
              </a:spcAft>
              <a:buNone/>
            </a:pPr>
            <a:endParaRPr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Participation + Minute Paper</a:t>
            </a:r>
            <a:endParaRPr/>
          </a:p>
        </p:txBody>
      </p:sp>
      <p:sp>
        <p:nvSpPr>
          <p:cNvPr id="433" name="Google Shape;433;p67"/>
          <p:cNvSpPr txBox="1">
            <a:spLocks noGrp="1"/>
          </p:cNvSpPr>
          <p:nvPr>
            <p:ph type="body" idx="1"/>
          </p:nvPr>
        </p:nvSpPr>
        <p:spPr>
          <a:xfrm>
            <a:off x="399150" y="1373600"/>
            <a:ext cx="80733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chemeClr val="hlink"/>
                </a:solidFill>
                <a:hlinkClick r:id="rId3"/>
              </a:rPr>
              <a:t>https://tinyurl.com/PSY102Participation</a:t>
            </a:r>
            <a:endParaRPr/>
          </a:p>
          <a:p>
            <a:pPr marL="0" lvl="0" indent="0" algn="l" rtl="0">
              <a:spcBef>
                <a:spcPts val="600"/>
              </a:spcBef>
              <a:spcAft>
                <a:spcPts val="0"/>
              </a:spcAft>
              <a:buNone/>
            </a:pPr>
            <a:endParaRPr/>
          </a:p>
          <a:p>
            <a:pPr marL="0" lvl="0" indent="0" algn="l" rtl="0">
              <a:spcBef>
                <a:spcPts val="600"/>
              </a:spcBef>
              <a:spcAft>
                <a:spcPts val="0"/>
              </a:spcAft>
              <a:buNone/>
            </a:pPr>
            <a:r>
              <a:rPr lang="en" u="sng">
                <a:solidFill>
                  <a:schemeClr val="hlink"/>
                </a:solidFill>
                <a:hlinkClick r:id="rId4"/>
              </a:rPr>
              <a:t>https://tinyurl.com/PSY102MinutePaperJune7</a:t>
            </a:r>
            <a:r>
              <a:rPr lang="en"/>
              <a:t>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8"/>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Additional Practice</a:t>
            </a:r>
            <a:endParaRPr/>
          </a:p>
        </p:txBody>
      </p:sp>
      <p:sp>
        <p:nvSpPr>
          <p:cNvPr id="439" name="Google Shape;439;p68"/>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Optional: Test Yourself</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 what are heuristics?</a:t>
            </a:r>
            <a:endParaRPr/>
          </a:p>
        </p:txBody>
      </p:sp>
      <p:sp>
        <p:nvSpPr>
          <p:cNvPr id="445" name="Google Shape;445;p69"/>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Which is closest to the truth?</a:t>
            </a:r>
            <a:endParaRPr sz="1800"/>
          </a:p>
          <a:p>
            <a:pPr marL="914400" lvl="1" indent="-342900" algn="l" rtl="0">
              <a:spcBef>
                <a:spcPts val="0"/>
              </a:spcBef>
              <a:spcAft>
                <a:spcPts val="0"/>
              </a:spcAft>
              <a:buSzPts val="1800"/>
              <a:buChar char="○"/>
            </a:pPr>
            <a:r>
              <a:rPr lang="en" sz="1800"/>
              <a:t>Heuristics inevitably mislead you during decision-making</a:t>
            </a:r>
            <a:endParaRPr sz="1800"/>
          </a:p>
          <a:p>
            <a:pPr marL="914400" lvl="1" indent="-342900" algn="l" rtl="0">
              <a:spcBef>
                <a:spcPts val="0"/>
              </a:spcBef>
              <a:spcAft>
                <a:spcPts val="0"/>
              </a:spcAft>
              <a:buSzPts val="1800"/>
              <a:buChar char="○"/>
            </a:pPr>
            <a:r>
              <a:rPr lang="en" sz="1800"/>
              <a:t>Heuristics are cognitive shortcuts that are both optimal in the long run and virtually always true for a given instance</a:t>
            </a:r>
            <a:endParaRPr sz="1800"/>
          </a:p>
          <a:p>
            <a:pPr marL="914400" lvl="1" indent="-342900" algn="l" rtl="0">
              <a:spcBef>
                <a:spcPts val="0"/>
              </a:spcBef>
              <a:spcAft>
                <a:spcPts val="0"/>
              </a:spcAft>
              <a:buSzPts val="1800"/>
              <a:buChar char="○"/>
            </a:pPr>
            <a:r>
              <a:rPr lang="en" sz="1800"/>
              <a:t>Heuristics are cognitive shortcuts that are optimal in the long run but sometimes mislead you during decision-making</a:t>
            </a:r>
            <a:endParaRPr sz="1800"/>
          </a:p>
          <a:p>
            <a:pPr marL="0" lvl="0" indent="0" algn="l" rtl="0">
              <a:spcBef>
                <a:spcPts val="600"/>
              </a:spcBef>
              <a:spcAft>
                <a:spcPts val="0"/>
              </a:spcAft>
              <a:buNone/>
            </a:pP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Name the Error in Judgment</a:t>
            </a:r>
            <a:endParaRPr/>
          </a:p>
        </p:txBody>
      </p:sp>
      <p:sp>
        <p:nvSpPr>
          <p:cNvPr id="451" name="Google Shape;451;p70"/>
          <p:cNvSpPr txBox="1">
            <a:spLocks noGrp="1"/>
          </p:cNvSpPr>
          <p:nvPr>
            <p:ph type="body" idx="1"/>
          </p:nvPr>
        </p:nvSpPr>
        <p:spPr>
          <a:xfrm>
            <a:off x="893700" y="1068800"/>
            <a:ext cx="79884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AutoNum type="arabicPeriod"/>
            </a:pPr>
            <a:r>
              <a:rPr lang="en" sz="1800"/>
              <a:t>Events that are more easily remembered as judged as more probable</a:t>
            </a:r>
            <a:endParaRPr sz="1800"/>
          </a:p>
          <a:p>
            <a:pPr marL="457200" lvl="0" indent="-342900" algn="l" rtl="0">
              <a:spcBef>
                <a:spcPts val="0"/>
              </a:spcBef>
              <a:spcAft>
                <a:spcPts val="0"/>
              </a:spcAft>
              <a:buSzPts val="1800"/>
              <a:buAutoNum type="arabicPeriod"/>
            </a:pPr>
            <a:r>
              <a:rPr lang="en" sz="1800"/>
              <a:t>Strong correlation between two events appears to exist, but doesn’t.</a:t>
            </a:r>
            <a:endParaRPr sz="1800"/>
          </a:p>
          <a:p>
            <a:pPr marL="457200" lvl="0" indent="-342900" algn="l" rtl="0">
              <a:spcBef>
                <a:spcPts val="0"/>
              </a:spcBef>
              <a:spcAft>
                <a:spcPts val="0"/>
              </a:spcAft>
              <a:buSzPts val="1800"/>
              <a:buAutoNum type="arabicPeriod"/>
            </a:pPr>
            <a:r>
              <a:rPr lang="en" sz="1800"/>
              <a:t>Probability that A is a member of class B is determined by how well properties of A resemble properties usually associated with B.</a:t>
            </a:r>
            <a:endParaRPr sz="1800"/>
          </a:p>
          <a:p>
            <a:pPr marL="457200" lvl="0" indent="-342900" algn="l" rtl="0">
              <a:spcBef>
                <a:spcPts val="0"/>
              </a:spcBef>
              <a:spcAft>
                <a:spcPts val="0"/>
              </a:spcAft>
              <a:buSzPts val="1800"/>
              <a:buAutoNum type="arabicPeriod"/>
            </a:pPr>
            <a:r>
              <a:rPr lang="en" sz="1800"/>
              <a:t>Relative proportions of different classes in the population.</a:t>
            </a:r>
            <a:endParaRPr sz="1800"/>
          </a:p>
          <a:p>
            <a:pPr marL="457200" lvl="0" indent="-342900" algn="l" rtl="0">
              <a:spcBef>
                <a:spcPts val="0"/>
              </a:spcBef>
              <a:spcAft>
                <a:spcPts val="0"/>
              </a:spcAft>
              <a:buSzPts val="1800"/>
              <a:buAutoNum type="arabicPeriod"/>
            </a:pPr>
            <a:r>
              <a:rPr lang="en" sz="1800"/>
              <a:t>Probability of conjunction of two events (A and B) cannot be higher than the probability of single constituents.</a:t>
            </a:r>
            <a:endParaRPr sz="1800"/>
          </a:p>
          <a:p>
            <a:pPr marL="457200" lvl="0" indent="-342900" algn="l" rtl="0">
              <a:spcBef>
                <a:spcPts val="0"/>
              </a:spcBef>
              <a:spcAft>
                <a:spcPts val="0"/>
              </a:spcAft>
              <a:buSzPts val="1800"/>
              <a:buAutoNum type="arabicPeriod"/>
            </a:pPr>
            <a:r>
              <a:rPr lang="en" sz="1800"/>
              <a:t>The larger the number of individuals drawn from a population, the more representative the group will be of the entire population.</a:t>
            </a:r>
            <a:endParaRPr sz="1800"/>
          </a:p>
          <a:p>
            <a:pPr marL="457200" lvl="0" indent="-342900" algn="l" rtl="0">
              <a:spcBef>
                <a:spcPts val="0"/>
              </a:spcBef>
              <a:spcAft>
                <a:spcPts val="0"/>
              </a:spcAft>
              <a:buSzPts val="1800"/>
              <a:buAutoNum type="arabicPeriod"/>
            </a:pPr>
            <a:r>
              <a:rPr lang="en" sz="1800"/>
              <a:t>Tendency for people to generate and evaluate evidence and test their hypotheses in a way that is biased towards their own opinions &amp; attitudes</a:t>
            </a:r>
            <a:endParaRPr sz="1800"/>
          </a:p>
          <a:p>
            <a:pPr marL="457200" lvl="0" indent="-342900" algn="l" rtl="0">
              <a:spcBef>
                <a:spcPts val="0"/>
              </a:spcBef>
              <a:spcAft>
                <a:spcPts val="0"/>
              </a:spcAft>
              <a:buSzPts val="1800"/>
              <a:buAutoNum type="arabicPeriod"/>
            </a:pPr>
            <a:r>
              <a:rPr lang="en" sz="1800"/>
              <a:t>Selectively looking for information that conforms to a hypothesis and overlooking information that argues against it.</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When do errors occur?</a:t>
            </a:r>
            <a:endParaRPr/>
          </a:p>
        </p:txBody>
      </p:sp>
      <p:sp>
        <p:nvSpPr>
          <p:cNvPr id="457" name="Google Shape;457;p71"/>
          <p:cNvSpPr txBox="1">
            <a:spLocks noGrp="1"/>
          </p:cNvSpPr>
          <p:nvPr>
            <p:ph type="body" idx="1"/>
          </p:nvPr>
        </p:nvSpPr>
        <p:spPr>
          <a:xfrm>
            <a:off x="893700" y="1068800"/>
            <a:ext cx="7988400" cy="3552300"/>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r>
              <a:rPr lang="en" sz="1800"/>
              <a:t>When....</a:t>
            </a:r>
            <a:endParaRPr sz="1800"/>
          </a:p>
          <a:p>
            <a:pPr marL="457200" lvl="0" indent="-342900" algn="l" rtl="0">
              <a:spcBef>
                <a:spcPts val="600"/>
              </a:spcBef>
              <a:spcAft>
                <a:spcPts val="0"/>
              </a:spcAft>
              <a:buSzPts val="1800"/>
              <a:buAutoNum type="arabicPeriod"/>
            </a:pPr>
            <a:r>
              <a:rPr lang="en" sz="1800"/>
              <a:t>Easily remembered event is less probable</a:t>
            </a:r>
            <a:endParaRPr sz="1800"/>
          </a:p>
          <a:p>
            <a:pPr marL="457200" lvl="0" indent="-342900" algn="l" rtl="0">
              <a:spcBef>
                <a:spcPts val="0"/>
              </a:spcBef>
              <a:spcAft>
                <a:spcPts val="0"/>
              </a:spcAft>
              <a:buSzPts val="1800"/>
              <a:buAutoNum type="arabicPeriod"/>
            </a:pPr>
            <a:r>
              <a:rPr lang="en" sz="1800"/>
              <a:t>There is no correlation, or it is weaker than it appears to be.</a:t>
            </a:r>
            <a:endParaRPr sz="1800"/>
          </a:p>
          <a:p>
            <a:pPr marL="457200" lvl="0" indent="-342900" algn="l" rtl="0">
              <a:spcBef>
                <a:spcPts val="0"/>
              </a:spcBef>
              <a:spcAft>
                <a:spcPts val="0"/>
              </a:spcAft>
              <a:buSzPts val="1800"/>
              <a:buAutoNum type="arabicPeriod"/>
            </a:pPr>
            <a:r>
              <a:rPr lang="en" sz="1800"/>
              <a:t>Presence of similar properties doesn’t predict membership in class B.</a:t>
            </a:r>
            <a:endParaRPr sz="1800"/>
          </a:p>
          <a:p>
            <a:pPr marL="457200" lvl="0" indent="-342900" algn="l" rtl="0">
              <a:spcBef>
                <a:spcPts val="0"/>
              </a:spcBef>
              <a:spcAft>
                <a:spcPts val="0"/>
              </a:spcAft>
              <a:buSzPts val="1800"/>
              <a:buAutoNum type="arabicPeriod"/>
            </a:pPr>
            <a:r>
              <a:rPr lang="en" sz="1800"/>
              <a:t>Base rate information is not taken into account.</a:t>
            </a:r>
            <a:endParaRPr sz="1800"/>
          </a:p>
          <a:p>
            <a:pPr marL="457200" lvl="0" indent="-342900" algn="l" rtl="0">
              <a:spcBef>
                <a:spcPts val="0"/>
              </a:spcBef>
              <a:spcAft>
                <a:spcPts val="0"/>
              </a:spcAft>
              <a:buSzPts val="1800"/>
              <a:buAutoNum type="arabicPeriod"/>
            </a:pPr>
            <a:r>
              <a:rPr lang="en" sz="1800"/>
              <a:t>Higher probability is assigned to the conjunction.</a:t>
            </a:r>
            <a:endParaRPr sz="1800"/>
          </a:p>
          <a:p>
            <a:pPr marL="457200" lvl="0" indent="-342900" algn="l" rtl="0">
              <a:spcBef>
                <a:spcPts val="0"/>
              </a:spcBef>
              <a:spcAft>
                <a:spcPts val="0"/>
              </a:spcAft>
              <a:buSzPts val="1800"/>
              <a:buAutoNum type="arabicPeriod"/>
            </a:pPr>
            <a:r>
              <a:rPr lang="en" sz="1800"/>
              <a:t>It is assumed that a small number of individuals accurately represents the entire population.</a:t>
            </a:r>
            <a:endParaRPr sz="1800"/>
          </a:p>
          <a:p>
            <a:pPr marL="457200" lvl="0" indent="-342900" algn="l" rtl="0">
              <a:spcBef>
                <a:spcPts val="0"/>
              </a:spcBef>
              <a:spcAft>
                <a:spcPts val="0"/>
              </a:spcAft>
              <a:buSzPts val="1800"/>
              <a:buAutoNum type="arabicPeriod"/>
            </a:pPr>
            <a:r>
              <a:rPr lang="en" sz="1800"/>
              <a:t>People let their own opinions and attitudes influence how they evaluate evidence needed to make decisions.</a:t>
            </a:r>
            <a:endParaRPr sz="1800"/>
          </a:p>
          <a:p>
            <a:pPr marL="457200" lvl="0" indent="-342900" algn="l" rtl="0">
              <a:spcBef>
                <a:spcPts val="0"/>
              </a:spcBef>
              <a:spcAft>
                <a:spcPts val="0"/>
              </a:spcAft>
              <a:buSzPts val="1800"/>
              <a:buAutoNum type="arabicPeriod"/>
            </a:pPr>
            <a:r>
              <a:rPr lang="en" sz="1800"/>
              <a:t>There is a narrow focus only on confirming information.</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Inductive Reasoning</a:t>
            </a:r>
            <a:endParaRPr/>
          </a:p>
        </p:txBody>
      </p:sp>
      <p:sp>
        <p:nvSpPr>
          <p:cNvPr id="122" name="Google Shape;122;p18"/>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i="1"/>
              <a:t>Observation:</a:t>
            </a:r>
            <a:r>
              <a:rPr lang="en" sz="2400"/>
              <a:t> All the crows I’ve seen in Pittsburgh are totally black. When I visited my brother in Washington, DC, the crows I saw there were black too.</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2400" i="1"/>
              <a:t>Conclusion: </a:t>
            </a:r>
            <a:r>
              <a:rPr lang="en" sz="2400"/>
              <a:t>I think it is a pretty good bet that all crows are black.</a:t>
            </a:r>
            <a:endParaRPr sz="2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2"/>
          <p:cNvSpPr txBox="1">
            <a:spLocks noGrp="1"/>
          </p:cNvSpPr>
          <p:nvPr>
            <p:ph type="body" idx="1"/>
          </p:nvPr>
        </p:nvSpPr>
        <p:spPr>
          <a:xfrm>
            <a:off x="893700" y="484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800"/>
              <a:t>Consider the following argument:</a:t>
            </a:r>
            <a:endParaRPr sz="1800"/>
          </a:p>
          <a:p>
            <a:pPr marL="0" lvl="0" indent="0" algn="l" rtl="0">
              <a:spcBef>
                <a:spcPts val="600"/>
              </a:spcBef>
              <a:spcAft>
                <a:spcPts val="0"/>
              </a:spcAft>
              <a:buClr>
                <a:schemeClr val="dk1"/>
              </a:buClr>
              <a:buSzPts val="1100"/>
              <a:buFont typeface="Arial"/>
              <a:buNone/>
            </a:pPr>
            <a:r>
              <a:rPr lang="en" sz="1800"/>
              <a:t>Observation: Here in Nashville, the sun has risen every morning.</a:t>
            </a:r>
            <a:endParaRPr sz="1800"/>
          </a:p>
          <a:p>
            <a:pPr marL="0" lvl="0" indent="0" algn="l" rtl="0">
              <a:spcBef>
                <a:spcPts val="600"/>
              </a:spcBef>
              <a:spcAft>
                <a:spcPts val="0"/>
              </a:spcAft>
              <a:buNone/>
            </a:pPr>
            <a:r>
              <a:rPr lang="en" sz="1800"/>
              <a:t>Conclusion: The sun is going to rise in Nashville tomorrow.</a:t>
            </a:r>
            <a:endParaRPr sz="1800"/>
          </a:p>
          <a:p>
            <a:pPr marL="457200" lvl="0" indent="-342900" algn="l" rtl="0">
              <a:spcBef>
                <a:spcPts val="600"/>
              </a:spcBef>
              <a:spcAft>
                <a:spcPts val="0"/>
              </a:spcAft>
              <a:buSzPts val="1800"/>
              <a:buAutoNum type="alphaUcPeriod"/>
            </a:pPr>
            <a:r>
              <a:rPr lang="en" sz="1800"/>
              <a:t>The argument is weak because there is only one specific case</a:t>
            </a:r>
            <a:endParaRPr sz="1800"/>
          </a:p>
          <a:p>
            <a:pPr marL="457200" lvl="0" indent="-342900" algn="l" rtl="0">
              <a:spcBef>
                <a:spcPts val="0"/>
              </a:spcBef>
              <a:spcAft>
                <a:spcPts val="0"/>
              </a:spcAft>
              <a:buSzPts val="1800"/>
              <a:buAutoNum type="alphaUcPeriod"/>
            </a:pPr>
            <a:r>
              <a:rPr lang="en" sz="1800"/>
              <a:t>The argument is strong because the premise includes scientific evidence</a:t>
            </a:r>
            <a:endParaRPr sz="1800"/>
          </a:p>
          <a:p>
            <a:pPr marL="457200" lvl="0" indent="-342900" algn="l" rtl="0">
              <a:spcBef>
                <a:spcPts val="0"/>
              </a:spcBef>
              <a:spcAft>
                <a:spcPts val="0"/>
              </a:spcAft>
              <a:buSzPts val="1800"/>
              <a:buAutoNum type="alphaUcPeriod"/>
            </a:pPr>
            <a:r>
              <a:rPr lang="en" sz="1800"/>
              <a:t>The argument is weak because the observation does not consider other cities.</a:t>
            </a:r>
            <a:endParaRPr sz="1800"/>
          </a:p>
          <a:p>
            <a:pPr marL="457200" lvl="0" indent="-342900" algn="l" rtl="0">
              <a:spcBef>
                <a:spcPts val="0"/>
              </a:spcBef>
              <a:spcAft>
                <a:spcPts val="0"/>
              </a:spcAft>
              <a:buSzPts val="1800"/>
              <a:buAutoNum type="alphaUcPeriod"/>
            </a:pPr>
            <a:r>
              <a:rPr lang="en" sz="1800"/>
              <a:t>The argument is strong because there are a large number of observations.</a:t>
            </a:r>
            <a:endParaRPr sz="1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3"/>
          <p:cNvSpPr txBox="1">
            <a:spLocks noGrp="1"/>
          </p:cNvSpPr>
          <p:nvPr>
            <p:ph type="body" idx="1"/>
          </p:nvPr>
        </p:nvSpPr>
        <p:spPr>
          <a:xfrm>
            <a:off x="893700" y="27400"/>
            <a:ext cx="72525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At a lunch meeting with a client, the CEO of Gossip Polls, Inc., was asked to determine America's favorite day of the week. Hundreds of Gossip employees across the U.S. started collecting data immediately, calling people at their residences. One hour later, the attitudes from 10,000 Americans, across all 50 states, were collected. A staff member called the CEO, still at her lunch meeting, to tell her the results of the poll: America's favorite day of the week is Monday. Given our inductive reasoning in science, we might suspect that the observations in this poll are not representative because</a:t>
            </a:r>
            <a:endParaRPr sz="1800"/>
          </a:p>
          <a:p>
            <a:pPr marL="457200" lvl="0" indent="-342900" algn="l" rtl="0">
              <a:spcBef>
                <a:spcPts val="600"/>
              </a:spcBef>
              <a:spcAft>
                <a:spcPts val="0"/>
              </a:spcAft>
              <a:buSzPts val="1800"/>
              <a:buAutoNum type="alphaUcPeriod"/>
            </a:pPr>
            <a:r>
              <a:rPr lang="en" sz="1800"/>
              <a:t>The participants were only asked one question for this poll</a:t>
            </a:r>
            <a:endParaRPr sz="1800"/>
          </a:p>
          <a:p>
            <a:pPr marL="457200" lvl="0" indent="-342900" algn="l" rtl="0">
              <a:spcBef>
                <a:spcPts val="0"/>
              </a:spcBef>
              <a:spcAft>
                <a:spcPts val="0"/>
              </a:spcAft>
              <a:buSzPts val="1800"/>
              <a:buAutoNum type="alphaUcPeriod"/>
            </a:pPr>
            <a:r>
              <a:rPr lang="en" sz="1800"/>
              <a:t>The participants were not sufficiently geographically diverse</a:t>
            </a:r>
            <a:endParaRPr sz="1800"/>
          </a:p>
          <a:p>
            <a:pPr marL="457200" lvl="0" indent="-342900" algn="l" rtl="0">
              <a:spcBef>
                <a:spcPts val="0"/>
              </a:spcBef>
              <a:spcAft>
                <a:spcPts val="0"/>
              </a:spcAft>
              <a:buSzPts val="1800"/>
              <a:buAutoNum type="alphaUcPeriod"/>
            </a:pPr>
            <a:r>
              <a:rPr lang="en" sz="1800"/>
              <a:t>The people who are home to answer the phone in the early afternoon are not an appropriate cross-section of the U.S. population</a:t>
            </a:r>
            <a:endParaRPr sz="1800"/>
          </a:p>
          <a:p>
            <a:pPr marL="457200" lvl="0" indent="-342900" algn="l" rtl="0">
              <a:spcBef>
                <a:spcPts val="0"/>
              </a:spcBef>
              <a:spcAft>
                <a:spcPts val="0"/>
              </a:spcAft>
              <a:buSzPts val="1800"/>
              <a:buAutoNum type="alphaUcPeriod"/>
            </a:pPr>
            <a:r>
              <a:rPr lang="en" sz="1800"/>
              <a:t>Everyone in America was not asked their opinion</a:t>
            </a:r>
            <a:endParaRPr sz="1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4"/>
          <p:cNvSpPr txBox="1">
            <a:spLocks noGrp="1"/>
          </p:cNvSpPr>
          <p:nvPr>
            <p:ph type="body" idx="1"/>
          </p:nvPr>
        </p:nvSpPr>
        <p:spPr>
          <a:xfrm>
            <a:off x="893700" y="27400"/>
            <a:ext cx="72525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Derrick purchased a new car, a Ford Mustang, less than a month ago. While sitting in traffic, Derrick says to his girlfriend, "Mustangs must be the best-selling car now. I can't remember seeing as many on the road as I have recently." Derrick's judgment is most likely biased by a(n)</a:t>
            </a:r>
            <a:endParaRPr sz="1800"/>
          </a:p>
          <a:p>
            <a:pPr marL="457200" lvl="0" indent="-342900" algn="l" rtl="0">
              <a:spcBef>
                <a:spcPts val="600"/>
              </a:spcBef>
              <a:spcAft>
                <a:spcPts val="0"/>
              </a:spcAft>
              <a:buSzPts val="1800"/>
              <a:buAutoNum type="alphaUcPeriod"/>
            </a:pPr>
            <a:r>
              <a:rPr lang="en" sz="1800"/>
              <a:t>Representativeness heuristic</a:t>
            </a:r>
            <a:endParaRPr sz="1800"/>
          </a:p>
          <a:p>
            <a:pPr marL="457200" lvl="0" indent="-342900" algn="l" rtl="0">
              <a:spcBef>
                <a:spcPts val="0"/>
              </a:spcBef>
              <a:spcAft>
                <a:spcPts val="0"/>
              </a:spcAft>
              <a:buSzPts val="1800"/>
              <a:buAutoNum type="alphaUcPeriod"/>
            </a:pPr>
            <a:r>
              <a:rPr lang="en" sz="1800"/>
              <a:t>Availability heuristic</a:t>
            </a:r>
            <a:endParaRPr sz="1800"/>
          </a:p>
          <a:p>
            <a:pPr marL="457200" lvl="0" indent="-342900" algn="l" rtl="0">
              <a:spcBef>
                <a:spcPts val="0"/>
              </a:spcBef>
              <a:spcAft>
                <a:spcPts val="0"/>
              </a:spcAft>
              <a:buSzPts val="1800"/>
              <a:buAutoNum type="alphaUcPeriod"/>
            </a:pPr>
            <a:r>
              <a:rPr lang="en" sz="1800"/>
              <a:t>Illusory correlation</a:t>
            </a:r>
            <a:endParaRPr sz="1800"/>
          </a:p>
          <a:p>
            <a:pPr marL="457200" lvl="0" indent="-342900" algn="l" rtl="0">
              <a:spcBef>
                <a:spcPts val="0"/>
              </a:spcBef>
              <a:spcAft>
                <a:spcPts val="0"/>
              </a:spcAft>
              <a:buSzPts val="1800"/>
              <a:buAutoNum type="alphaUcPeriod"/>
            </a:pPr>
            <a:r>
              <a:rPr lang="en" sz="1800"/>
              <a:t>Permission Schema</a:t>
            </a:r>
            <a:endParaRPr sz="1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5"/>
          <p:cNvSpPr txBox="1">
            <a:spLocks noGrp="1"/>
          </p:cNvSpPr>
          <p:nvPr>
            <p:ph type="body" idx="1"/>
          </p:nvPr>
        </p:nvSpPr>
        <p:spPr>
          <a:xfrm>
            <a:off x="893700" y="27400"/>
            <a:ext cx="72525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Jonas bought a new leather jacket after saving for many months for the luxury purchase. On the first day he went out wearing the new garment, he found a $50 bill on the sidewalk outside of his office. He now refers to the jacket as his “lucky jacket” and believes that it has some magical power to give him good fortune. Jonas's belief in the jacket's cosmic ability is an example of</a:t>
            </a:r>
            <a:endParaRPr sz="1800"/>
          </a:p>
          <a:p>
            <a:pPr marL="457200" lvl="0" indent="-342900" algn="l" rtl="0">
              <a:spcBef>
                <a:spcPts val="600"/>
              </a:spcBef>
              <a:spcAft>
                <a:spcPts val="0"/>
              </a:spcAft>
              <a:buSzPts val="1800"/>
              <a:buAutoNum type="alphaUcPeriod"/>
            </a:pPr>
            <a:r>
              <a:rPr lang="en" sz="1800"/>
              <a:t>The availability heuristic</a:t>
            </a:r>
            <a:endParaRPr sz="1800"/>
          </a:p>
          <a:p>
            <a:pPr marL="457200" lvl="0" indent="-342900" algn="l" rtl="0">
              <a:spcBef>
                <a:spcPts val="0"/>
              </a:spcBef>
              <a:spcAft>
                <a:spcPts val="0"/>
              </a:spcAft>
              <a:buSzPts val="1800"/>
              <a:buAutoNum type="alphaUcPeriod"/>
            </a:pPr>
            <a:r>
              <a:rPr lang="en" sz="1800"/>
              <a:t>An illusory correlation</a:t>
            </a:r>
            <a:endParaRPr sz="1800"/>
          </a:p>
          <a:p>
            <a:pPr marL="457200" lvl="0" indent="-342900" algn="l" rtl="0">
              <a:spcBef>
                <a:spcPts val="0"/>
              </a:spcBef>
              <a:spcAft>
                <a:spcPts val="0"/>
              </a:spcAft>
              <a:buSzPts val="1800"/>
              <a:buAutoNum type="alphaUcPeriod"/>
            </a:pPr>
            <a:r>
              <a:rPr lang="en" sz="1800"/>
              <a:t>Selective attention</a:t>
            </a:r>
            <a:endParaRPr sz="1800"/>
          </a:p>
          <a:p>
            <a:pPr marL="457200" lvl="0" indent="-342900" algn="l" rtl="0">
              <a:spcBef>
                <a:spcPts val="0"/>
              </a:spcBef>
              <a:spcAft>
                <a:spcPts val="0"/>
              </a:spcAft>
              <a:buSzPts val="1800"/>
              <a:buAutoNum type="alphaUcPeriod"/>
            </a:pPr>
            <a:r>
              <a:rPr lang="en" sz="1800"/>
              <a:t>The falsification principle</a:t>
            </a:r>
            <a:endParaRPr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6"/>
          <p:cNvSpPr txBox="1">
            <a:spLocks noGrp="1"/>
          </p:cNvSpPr>
          <p:nvPr>
            <p:ph type="body" idx="1"/>
          </p:nvPr>
        </p:nvSpPr>
        <p:spPr>
          <a:xfrm>
            <a:off x="893700" y="27400"/>
            <a:ext cx="72525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One hundred students are enrolled in State University's course on introductory physics for math and science majors. In the group, 60 students are math majors and 40 are science majors. Sarah is in the class. She got all As in her high school science courses, and she would like to be a chemist someday. She lives on campus. Her boyfriend is also in the class. There is a ____ chance that Sarah is a science major.</a:t>
            </a:r>
            <a:endParaRPr sz="1800"/>
          </a:p>
          <a:p>
            <a:pPr marL="457200" lvl="0" indent="-342900" algn="l" rtl="0">
              <a:spcBef>
                <a:spcPts val="600"/>
              </a:spcBef>
              <a:spcAft>
                <a:spcPts val="0"/>
              </a:spcAft>
              <a:buSzPts val="1800"/>
              <a:buAutoNum type="alphaUcPeriod"/>
            </a:pPr>
            <a:r>
              <a:rPr lang="en" sz="1800"/>
              <a:t>40%</a:t>
            </a:r>
            <a:endParaRPr sz="1800"/>
          </a:p>
          <a:p>
            <a:pPr marL="457200" lvl="0" indent="-342900" algn="l" rtl="0">
              <a:spcBef>
                <a:spcPts val="0"/>
              </a:spcBef>
              <a:spcAft>
                <a:spcPts val="0"/>
              </a:spcAft>
              <a:buSzPts val="1800"/>
              <a:buAutoNum type="alphaUcPeriod"/>
            </a:pPr>
            <a:r>
              <a:rPr lang="en" sz="1800"/>
              <a:t>50%</a:t>
            </a:r>
            <a:endParaRPr sz="1800"/>
          </a:p>
          <a:p>
            <a:pPr marL="457200" lvl="0" indent="-342900" algn="l" rtl="0">
              <a:spcBef>
                <a:spcPts val="0"/>
              </a:spcBef>
              <a:spcAft>
                <a:spcPts val="0"/>
              </a:spcAft>
              <a:buSzPts val="1800"/>
              <a:buAutoNum type="alphaUcPeriod"/>
            </a:pPr>
            <a:r>
              <a:rPr lang="en" sz="1800"/>
              <a:t>60%</a:t>
            </a:r>
            <a:endParaRPr sz="1800"/>
          </a:p>
          <a:p>
            <a:pPr marL="457200" lvl="0" indent="-342900" algn="l" rtl="0">
              <a:spcBef>
                <a:spcPts val="0"/>
              </a:spcBef>
              <a:spcAft>
                <a:spcPts val="0"/>
              </a:spcAft>
              <a:buSzPts val="1800"/>
              <a:buAutoNum type="alphaUcPeriod"/>
            </a:pPr>
            <a:r>
              <a:rPr lang="en" sz="1800"/>
              <a:t>100%</a:t>
            </a: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7"/>
          <p:cNvSpPr txBox="1">
            <a:spLocks noGrp="1"/>
          </p:cNvSpPr>
          <p:nvPr>
            <p:ph type="body" idx="1"/>
          </p:nvPr>
        </p:nvSpPr>
        <p:spPr>
          <a:xfrm>
            <a:off x="893700" y="27400"/>
            <a:ext cx="72525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Lydia is 48 years old, single, outspoken, and very bright. She majored in philosophy as an undergraduate. As a student, she was deeply concerned with issues of discrimination and social justice, and she participated in anti-nuclear demonstrations. Which of the following alternatives is most probable?</a:t>
            </a:r>
            <a:endParaRPr sz="1800"/>
          </a:p>
          <a:p>
            <a:pPr marL="457200" lvl="0" indent="-342900" algn="l" rtl="0">
              <a:spcBef>
                <a:spcPts val="600"/>
              </a:spcBef>
              <a:spcAft>
                <a:spcPts val="0"/>
              </a:spcAft>
              <a:buSzPts val="1800"/>
              <a:buAutoNum type="alphaUcPeriod"/>
            </a:pPr>
            <a:r>
              <a:rPr lang="en" sz="1800"/>
              <a:t>Lydia is a U.S. Congresswoman</a:t>
            </a:r>
            <a:endParaRPr sz="1800"/>
          </a:p>
          <a:p>
            <a:pPr marL="457200" lvl="0" indent="-342900" algn="l" rtl="0">
              <a:spcBef>
                <a:spcPts val="0"/>
              </a:spcBef>
              <a:spcAft>
                <a:spcPts val="0"/>
              </a:spcAft>
              <a:buSzPts val="1800"/>
              <a:buAutoNum type="alphaUcPeriod"/>
            </a:pPr>
            <a:r>
              <a:rPr lang="en" sz="1800"/>
              <a:t>Lydia is a U.S. Congresswoman and active in the feminist movement</a:t>
            </a:r>
            <a:endParaRPr sz="1800"/>
          </a:p>
          <a:p>
            <a:pPr marL="457200" lvl="0" indent="-342900" algn="l" rtl="0">
              <a:spcBef>
                <a:spcPts val="0"/>
              </a:spcBef>
              <a:spcAft>
                <a:spcPts val="0"/>
              </a:spcAft>
              <a:buSzPts val="1800"/>
              <a:buAutoNum type="alphaUcPeriod"/>
            </a:pPr>
            <a:r>
              <a:rPr lang="en" sz="1800"/>
              <a:t>Lydia is a state governor</a:t>
            </a:r>
            <a:endParaRPr sz="1800"/>
          </a:p>
          <a:p>
            <a:pPr marL="457200" lvl="0" indent="-342900" algn="l" rtl="0">
              <a:spcBef>
                <a:spcPts val="0"/>
              </a:spcBef>
              <a:spcAft>
                <a:spcPts val="0"/>
              </a:spcAft>
              <a:buSzPts val="1800"/>
              <a:buAutoNum type="alphaUcPeriod"/>
            </a:pPr>
            <a:r>
              <a:rPr lang="en" sz="1800"/>
              <a:t>Lydia is a state governor and active in the feminist movement</a:t>
            </a:r>
            <a:endParaRPr sz="1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8"/>
          <p:cNvSpPr txBox="1">
            <a:spLocks noGrp="1"/>
          </p:cNvSpPr>
          <p:nvPr>
            <p:ph type="body" idx="1"/>
          </p:nvPr>
        </p:nvSpPr>
        <p:spPr>
          <a:xfrm>
            <a:off x="893700" y="27400"/>
            <a:ext cx="72525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There are two gumball machines outside the local grocery store, one large machine and one small machine. Both machines have only yellow and orange gumballs, and each machine contains 50 percent of each color. For each coin, the large gumball machine dispenses 15 gumballs, while the small machine dispenses 5. Tim is a young genius whose interests include probability and sound decision-making. His "probability project of the day" is to get a greater percentage of either of the colors, but not an equal amount of each color. Given this, and presuming Tim has only one coin,</a:t>
            </a:r>
            <a:endParaRPr sz="1800"/>
          </a:p>
          <a:p>
            <a:pPr marL="457200" lvl="0" indent="-342900" algn="l" rtl="0">
              <a:spcBef>
                <a:spcPts val="600"/>
              </a:spcBef>
              <a:spcAft>
                <a:spcPts val="0"/>
              </a:spcAft>
              <a:buSzPts val="1800"/>
              <a:buAutoNum type="alphaUcPeriod"/>
            </a:pPr>
            <a:r>
              <a:rPr lang="en" sz="1800"/>
              <a:t>He should use his coin in the large machine</a:t>
            </a:r>
            <a:endParaRPr sz="1800"/>
          </a:p>
          <a:p>
            <a:pPr marL="457200" lvl="0" indent="-342900" algn="l" rtl="0">
              <a:spcBef>
                <a:spcPts val="0"/>
              </a:spcBef>
              <a:spcAft>
                <a:spcPts val="0"/>
              </a:spcAft>
              <a:buSzPts val="1800"/>
              <a:buAutoNum type="alphaUcPeriod"/>
            </a:pPr>
            <a:r>
              <a:rPr lang="en" sz="1800"/>
              <a:t>He should use his coin in the small machine</a:t>
            </a:r>
            <a:endParaRPr sz="1800"/>
          </a:p>
          <a:p>
            <a:pPr marL="457200" lvl="0" indent="-342900" algn="l" rtl="0">
              <a:spcBef>
                <a:spcPts val="0"/>
              </a:spcBef>
              <a:spcAft>
                <a:spcPts val="0"/>
              </a:spcAft>
              <a:buSzPts val="1800"/>
              <a:buAutoNum type="alphaUcPeriod"/>
            </a:pPr>
            <a:r>
              <a:rPr lang="en" sz="1800"/>
              <a:t>It doesn’t make a difference which machine he uses</a:t>
            </a:r>
            <a:endParaRPr sz="1800"/>
          </a:p>
          <a:p>
            <a:pPr marL="457200" lvl="0" indent="-342900" algn="l" rtl="0">
              <a:spcBef>
                <a:spcPts val="0"/>
              </a:spcBef>
              <a:spcAft>
                <a:spcPts val="0"/>
              </a:spcAft>
              <a:buSzPts val="1800"/>
              <a:buAutoNum type="alphaUcPeriod"/>
            </a:pPr>
            <a:r>
              <a:rPr lang="en" sz="1800"/>
              <a:t>He should wait for other people to use the machines and see what they get</a:t>
            </a:r>
            <a:endParaRPr sz="1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MC Answer Key</a:t>
            </a:r>
            <a:endParaRPr/>
          </a:p>
        </p:txBody>
      </p:sp>
      <p:sp>
        <p:nvSpPr>
          <p:cNvPr id="498" name="Google Shape;498;p79"/>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Slide 60: D</a:t>
            </a:r>
            <a:endParaRPr sz="2400"/>
          </a:p>
          <a:p>
            <a:pPr marL="0" lvl="0" indent="0" algn="l" rtl="0">
              <a:spcBef>
                <a:spcPts val="600"/>
              </a:spcBef>
              <a:spcAft>
                <a:spcPts val="0"/>
              </a:spcAft>
              <a:buNone/>
            </a:pPr>
            <a:r>
              <a:rPr lang="en" sz="2400"/>
              <a:t>61: C</a:t>
            </a:r>
            <a:endParaRPr sz="2400"/>
          </a:p>
          <a:p>
            <a:pPr marL="0" lvl="0" indent="0" algn="l" rtl="0">
              <a:spcBef>
                <a:spcPts val="600"/>
              </a:spcBef>
              <a:spcAft>
                <a:spcPts val="0"/>
              </a:spcAft>
              <a:buNone/>
            </a:pPr>
            <a:r>
              <a:rPr lang="en" sz="2400"/>
              <a:t>62: B</a:t>
            </a:r>
            <a:endParaRPr sz="2400"/>
          </a:p>
          <a:p>
            <a:pPr marL="0" lvl="0" indent="0" algn="l" rtl="0">
              <a:spcBef>
                <a:spcPts val="600"/>
              </a:spcBef>
              <a:spcAft>
                <a:spcPts val="0"/>
              </a:spcAft>
              <a:buNone/>
            </a:pPr>
            <a:r>
              <a:rPr lang="en" sz="2400"/>
              <a:t>63: B</a:t>
            </a:r>
            <a:endParaRPr sz="2400"/>
          </a:p>
          <a:p>
            <a:pPr marL="0" lvl="0" indent="0" algn="l" rtl="0">
              <a:spcBef>
                <a:spcPts val="600"/>
              </a:spcBef>
              <a:spcAft>
                <a:spcPts val="0"/>
              </a:spcAft>
              <a:buNone/>
            </a:pPr>
            <a:r>
              <a:rPr lang="en" sz="2400"/>
              <a:t>64: A</a:t>
            </a:r>
            <a:endParaRPr sz="2400"/>
          </a:p>
          <a:p>
            <a:pPr marL="0" lvl="0" indent="0" algn="l" rtl="0">
              <a:spcBef>
                <a:spcPts val="600"/>
              </a:spcBef>
              <a:spcAft>
                <a:spcPts val="0"/>
              </a:spcAft>
              <a:buNone/>
            </a:pPr>
            <a:r>
              <a:rPr lang="en" sz="2400"/>
              <a:t>65: A</a:t>
            </a:r>
            <a:endParaRPr sz="2400"/>
          </a:p>
          <a:p>
            <a:pPr marL="0" lvl="0" indent="0" algn="l" rtl="0">
              <a:spcBef>
                <a:spcPts val="600"/>
              </a:spcBef>
              <a:spcAft>
                <a:spcPts val="0"/>
              </a:spcAft>
              <a:buNone/>
            </a:pPr>
            <a:r>
              <a:rPr lang="en" sz="2400"/>
              <a:t>66: B</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What makes for a good inductive argument?</a:t>
            </a:r>
            <a:endParaRPr sz="3000"/>
          </a:p>
        </p:txBody>
      </p:sp>
      <p:sp>
        <p:nvSpPr>
          <p:cNvPr id="128" name="Google Shape;128;p19"/>
          <p:cNvSpPr txBox="1">
            <a:spLocks noGrp="1"/>
          </p:cNvSpPr>
          <p:nvPr>
            <p:ph type="body" idx="1"/>
          </p:nvPr>
        </p:nvSpPr>
        <p:spPr>
          <a:xfrm>
            <a:off x="893700" y="1373600"/>
            <a:ext cx="70440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Representativeness of observations </a:t>
            </a:r>
            <a:endParaRPr/>
          </a:p>
          <a:p>
            <a:pPr marL="914400" lvl="1" indent="-381000" algn="l" rtl="0">
              <a:spcBef>
                <a:spcPts val="0"/>
              </a:spcBef>
              <a:spcAft>
                <a:spcPts val="0"/>
              </a:spcAft>
              <a:buSzPts val="2400"/>
              <a:buChar char="○"/>
            </a:pPr>
            <a:r>
              <a:rPr lang="en"/>
              <a:t>(e.g., WEIRD samples - not great)</a:t>
            </a:r>
            <a:endParaRPr/>
          </a:p>
          <a:p>
            <a:pPr marL="457200" lvl="0" indent="-419100" algn="l" rtl="0">
              <a:spcBef>
                <a:spcPts val="0"/>
              </a:spcBef>
              <a:spcAft>
                <a:spcPts val="0"/>
              </a:spcAft>
              <a:buSzPts val="3000"/>
              <a:buChar char="▷"/>
            </a:pPr>
            <a:r>
              <a:rPr lang="en"/>
              <a:t>Number of observations </a:t>
            </a:r>
            <a:endParaRPr/>
          </a:p>
          <a:p>
            <a:pPr marL="914400" lvl="1" indent="-381000" algn="l" rtl="0">
              <a:spcBef>
                <a:spcPts val="0"/>
              </a:spcBef>
              <a:spcAft>
                <a:spcPts val="0"/>
              </a:spcAft>
              <a:buSzPts val="2400"/>
              <a:buChar char="○"/>
            </a:pPr>
            <a:r>
              <a:rPr lang="en"/>
              <a:t>(e.g., sample size)</a:t>
            </a:r>
            <a:endParaRPr/>
          </a:p>
          <a:p>
            <a:pPr marL="457200" lvl="0" indent="-419100" algn="l" rtl="0">
              <a:spcBef>
                <a:spcPts val="0"/>
              </a:spcBef>
              <a:spcAft>
                <a:spcPts val="0"/>
              </a:spcAft>
              <a:buSzPts val="3000"/>
              <a:buChar char="▷"/>
            </a:pPr>
            <a:r>
              <a:rPr lang="en"/>
              <a:t>Quality of the evidence</a:t>
            </a:r>
            <a:endParaRPr/>
          </a:p>
          <a:p>
            <a:pPr marL="0" lvl="0" indent="0" algn="l" rtl="0">
              <a:spcBef>
                <a:spcPts val="600"/>
              </a:spcBef>
              <a:spcAft>
                <a:spcPts val="0"/>
              </a:spcAft>
              <a:buNone/>
            </a:pPr>
            <a:endParaRPr sz="1400"/>
          </a:p>
          <a:p>
            <a:pPr marL="0" lvl="0" indent="0" algn="l" rtl="0">
              <a:spcBef>
                <a:spcPts val="600"/>
              </a:spcBef>
              <a:spcAft>
                <a:spcPts val="0"/>
              </a:spcAft>
              <a:buNone/>
            </a:pPr>
            <a:r>
              <a:rPr lang="en" i="1"/>
              <a:t>Predictions on what will happen based on what has happened in the past</a:t>
            </a:r>
            <a:r>
              <a:rPr lang="en"/>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Heuristics</a:t>
            </a:r>
            <a:endParaRPr/>
          </a:p>
        </p:txBody>
      </p:sp>
      <p:sp>
        <p:nvSpPr>
          <p:cNvPr id="134" name="Google Shape;134;p20"/>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a:t>“Rules of thumb” that are likely to provide the correct answer to a problem, but are not foolproof</a:t>
            </a:r>
            <a:endParaRPr/>
          </a:p>
          <a:p>
            <a:pPr marL="0" lvl="0" indent="0" algn="l" rtl="0">
              <a:spcBef>
                <a:spcPts val="600"/>
              </a:spcBef>
              <a:spcAft>
                <a:spcPts val="0"/>
              </a:spcAft>
              <a:buNone/>
            </a:pPr>
            <a:endParaRPr/>
          </a:p>
          <a:p>
            <a:pPr marL="0" lvl="0" indent="0" algn="l" rtl="0">
              <a:spcBef>
                <a:spcPts val="600"/>
              </a:spcBef>
              <a:spcAft>
                <a:spcPts val="0"/>
              </a:spcAft>
              <a:buNone/>
            </a:pPr>
            <a:r>
              <a:rPr lang="en"/>
              <a:t>Heuristics: not always terrible!  (But sometimes terrible)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____________ Heuristic</a:t>
            </a:r>
            <a:endParaRPr/>
          </a:p>
        </p:txBody>
      </p:sp>
      <p:sp>
        <p:nvSpPr>
          <p:cNvPr id="140" name="Google Shape;140;p21"/>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“Which are more prevalent in English, words that begin with the letter R or words in which R is the third letter?”</a:t>
            </a:r>
            <a:endParaRPr sz="1800"/>
          </a:p>
        </p:txBody>
      </p:sp>
    </p:spTree>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7476</Words>
  <Application>Microsoft Office PowerPoint</Application>
  <PresentationFormat>On-screen Show (16:9)</PresentationFormat>
  <Paragraphs>555</Paragraphs>
  <Slides>67</Slides>
  <Notes>67</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Wingdings</vt:lpstr>
      <vt:lpstr>Lato</vt:lpstr>
      <vt:lpstr>Times New Roman</vt:lpstr>
      <vt:lpstr>Raleway</vt:lpstr>
      <vt:lpstr>Antonio template</vt:lpstr>
      <vt:lpstr>PSY102: Introduction to Cognitive Psychology Day 17 (06/07/19): Motivated reasoning</vt:lpstr>
      <vt:lpstr>Today’s Goals + Agenda</vt:lpstr>
      <vt:lpstr>Monday’s Work</vt:lpstr>
      <vt:lpstr>Today’s themes</vt:lpstr>
      <vt:lpstr>Judgment &amp; Decision-Making</vt:lpstr>
      <vt:lpstr>Inductive Reasoning</vt:lpstr>
      <vt:lpstr>What makes for a good inductive argument?</vt:lpstr>
      <vt:lpstr>Heuristics</vt:lpstr>
      <vt:lpstr>____________ Heuristic</vt:lpstr>
      <vt:lpstr>____________ Heuristic</vt:lpstr>
      <vt:lpstr>Availability Heuristic</vt:lpstr>
      <vt:lpstr>Availability Heuristic</vt:lpstr>
      <vt:lpstr>Availability Heuristic</vt:lpstr>
      <vt:lpstr>Availability Heuristic</vt:lpstr>
      <vt:lpstr>Random Dude from N.C.</vt:lpstr>
      <vt:lpstr>Representativeness Heuristic</vt:lpstr>
      <vt:lpstr>Representativeness Heuristic</vt:lpstr>
      <vt:lpstr>PowerPoint Presentation</vt:lpstr>
      <vt:lpstr>Conjunction Rule Probability of 2 events cannot be higher than the probability of each single event, yet most people pick #2</vt:lpstr>
      <vt:lpstr>Male &amp; Female Births</vt:lpstr>
      <vt:lpstr>Errors happen when you assume a small number of folks accurately represent the population</vt:lpstr>
      <vt:lpstr>How to Not Do Science</vt:lpstr>
      <vt:lpstr>Myside Bias</vt:lpstr>
      <vt:lpstr>Pennycook’s preprint: A case study in correcting confirmation bias</vt:lpstr>
      <vt:lpstr>Correct for Confirmation Bias</vt:lpstr>
      <vt:lpstr>Correct for Confirmation Bias</vt:lpstr>
      <vt:lpstr>Correct for Confirmation Bias</vt:lpstr>
      <vt:lpstr>Correct for Confirmation Bias And Open Science Helps</vt:lpstr>
      <vt:lpstr>Anchoring Heuristic</vt:lpstr>
      <vt:lpstr>Peak-End Effect</vt:lpstr>
      <vt:lpstr>Peak-End Effect</vt:lpstr>
      <vt:lpstr>Loss Aversion</vt:lpstr>
      <vt:lpstr>Our judgments about risk are also weird</vt:lpstr>
      <vt:lpstr>Loss Aversion</vt:lpstr>
      <vt:lpstr>Can we change people’s minds?</vt:lpstr>
      <vt:lpstr>Day 1: More Information Isn’t Enough (cc: Nyhan et al. (2014), Pediatrics)</vt:lpstr>
      <vt:lpstr>Podcast: I’m Right, You’re Wrong</vt:lpstr>
      <vt:lpstr>Podcast: I’m Right, You’re Wrong</vt:lpstr>
      <vt:lpstr>Can you change people’s political opinions with reasoning?</vt:lpstr>
      <vt:lpstr>PowerPoint Presentation</vt:lpstr>
      <vt:lpstr>Stanley et al. (2019)</vt:lpstr>
      <vt:lpstr>PowerPoint Presentation</vt:lpstr>
      <vt:lpstr>Stanley et al (2019)</vt:lpstr>
      <vt:lpstr>Is misinformation driven by political motivated reasoning? Pennycook &amp; Rand (2018)</vt:lpstr>
      <vt:lpstr>PowerPoint Presentation</vt:lpstr>
      <vt:lpstr>PowerPoint Presentation</vt:lpstr>
      <vt:lpstr>PowerPoint Presentation</vt:lpstr>
      <vt:lpstr>PowerPoint Presentation</vt:lpstr>
      <vt:lpstr>PowerPoint Presentation</vt:lpstr>
      <vt:lpstr>PowerPoint Presentation</vt:lpstr>
      <vt:lpstr>Pennycook &amp; Rand (2018)</vt:lpstr>
      <vt:lpstr>Pennycook &amp; Rand (2018)</vt:lpstr>
      <vt:lpstr>Quiz</vt:lpstr>
      <vt:lpstr>Today’s Goals + Agenda</vt:lpstr>
      <vt:lpstr>Participation + Minute Paper</vt:lpstr>
      <vt:lpstr>Additional Practice</vt:lpstr>
      <vt:lpstr>So… what are heuristics?</vt:lpstr>
      <vt:lpstr>Name the Error in Judgment</vt:lpstr>
      <vt:lpstr>When do errors occur?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 Answer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PSY102: Introduction to Cognitive Psychology Day 17 (06/07/19): Motivated reasoning</dc:title>
  <cp:lastModifiedBy>Christina Bejjani</cp:lastModifiedBy>
  <cp:revision>1</cp:revision>
  <dcterms:modified xsi:type="dcterms:W3CDTF">2019-06-07T13:29:41Z</dcterms:modified>
</cp:coreProperties>
</file>