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Lato" panose="020F0502020204030203" pitchFamily="34" charset="0"/>
      <p:regular r:id="rId46"/>
      <p:bold r:id="rId47"/>
      <p:italic r:id="rId48"/>
      <p:boldItalic r:id="rId49"/>
    </p:embeddedFont>
    <p:embeddedFont>
      <p:font typeface="Raleway"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194" autoAdjust="0"/>
  </p:normalViewPr>
  <p:slideViewPr>
    <p:cSldViewPr snapToGrid="0">
      <p:cViewPr varScale="1">
        <p:scale>
          <a:sx n="80" d="100"/>
          <a:sy n="80" d="100"/>
        </p:scale>
        <p:origin x="1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witter.com/qikipedia/status/112462999581125017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implypsychology.org/attention-model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eG-VHe0Q4D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vBPG_OBgTW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bh_9XFzbWV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tw.usatoday.com/2016/03/kobe-bryant-pump-faked-lebron-james-lakers-cav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8368e1803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8368e180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8368e1803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8368e180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8368e1803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8368e180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8368e1803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8368e180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8368e180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8368e180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dirty="0">
                <a:solidFill>
                  <a:schemeClr val="dk1"/>
                </a:solidFill>
              </a:rPr>
              <a:t>Perceptual load</a:t>
            </a:r>
            <a:r>
              <a:rPr lang="en" dirty="0">
                <a:solidFill>
                  <a:schemeClr val="dk1"/>
                </a:solidFill>
              </a:rPr>
              <a:t> – the difficulty of a task</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Low-load tasks take up a small amount of a person’s processing capacity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High-load tasks take up more of the processing capacity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Load Theory of Attention</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If there is processing capacity left, can still process task-irrelevant stimulus, slowing down responding (b/c not supposed to respond to task-irrelevant)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If no capacity left, less likely to be distracted by other stimuli</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Ability to ignore task-irrelevant stimuli also a function of how powerful the task-irrelevant stimulus is + load of the task</a:t>
            </a: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8368e180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8368e180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https://twitter.com/qikipedia/status/1124629995811250176</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8368e1803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8368e180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Important for Thalia Wheatley paper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7b24eb31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7b24eb31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7b24eb31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7b24eb31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If you don’t attend to it, it’s lost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Sensory memory: all incoming info for short time, transfers to filter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Filter identifies the message being attended to based on physical characteristics and lets only the attended message through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Detector processes information from attended message to determine higher level characteristics of the message; processes all info that comes thru (the info that comes thru is highly selective – it’s been filtered)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Output sent to short-term memory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A </a:t>
            </a:r>
            <a:r>
              <a:rPr lang="en" i="1">
                <a:solidFill>
                  <a:schemeClr val="dk1"/>
                </a:solidFill>
              </a:rPr>
              <a:t>Bottleneck Model</a:t>
            </a:r>
            <a:r>
              <a:rPr lang="en">
                <a:solidFill>
                  <a:schemeClr val="dk1"/>
                </a:solidFill>
              </a:rPr>
              <a:t> – filter restrict information flow</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i="1">
                <a:solidFill>
                  <a:schemeClr val="dk1"/>
                </a:solidFill>
              </a:rPr>
              <a:t>Early selection model</a:t>
            </a:r>
            <a:r>
              <a:rPr lang="en">
                <a:solidFill>
                  <a:schemeClr val="dk1"/>
                </a:solidFill>
              </a:rPr>
              <a:t> – filter eliminates unattended info @ beginning of info flow</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8368e180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8368e180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credit: Cengage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Treisman’s model of attention: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Replaced Broadbent’s filter with attenuator, which analyzes message for physical characteristics, language, and meaning. Information is still </a:t>
            </a:r>
            <a:r>
              <a:rPr lang="en" i="1">
                <a:solidFill>
                  <a:schemeClr val="dk1"/>
                </a:solidFill>
              </a:rPr>
              <a:t>selected</a:t>
            </a:r>
            <a:r>
              <a:rPr lang="en">
                <a:solidFill>
                  <a:schemeClr val="dk1"/>
                </a:solidFill>
              </a:rPr>
              <a:t>, but language and meaning can also now influence what is selected. Once messages identified, attended message is passed through attenuator, unattended is attenuated (not as strong) as attended message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A “leaky filter” model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“Dictionary unit” – words, stored in memory, which have a threshold for being activated (i.e., smallest signal strength that can be detected)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368e18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368e18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8368e1803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8368e180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Dichotic listening task w/ ambiguous words, which influenced behavioral reports. Because the meaning of words can influence subjects’ judgments, words must be processed to the level of meaning even if unattended.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Late selection models of attention: most of the incoming information is processed to the level of meaning before the message to be further processed is selected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No one answer to the early-late controversy; early selection demonstrated in some circumstances, late in others. Focus shifted to the factors that control attention.</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Image credit: </a:t>
            </a:r>
            <a:r>
              <a:rPr lang="en" u="sng">
                <a:solidFill>
                  <a:schemeClr val="hlink"/>
                </a:solidFill>
                <a:hlinkClick r:id="rId3"/>
              </a:rPr>
              <a:t>https://www.simplypsychology.org/attention-models.html</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7b24eb319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7b24eb319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7b24eb31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7b24eb31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https://www.youtube.com/watch?v=eG-VHe0Q4D8</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When attention due to stimulus salience causes an involuntary shift of attention, this shift is called </a:t>
            </a:r>
            <a:r>
              <a:rPr lang="en" i="1">
                <a:solidFill>
                  <a:schemeClr val="dk1"/>
                </a:solidFill>
              </a:rPr>
              <a:t>attentional capture</a:t>
            </a:r>
            <a:endParaRPr i="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Determining how saliency influences the way we scan a scene typically involves analyzing characteristics such as color, orientation, and intensity at each location in the scene and then combining these values to create a </a:t>
            </a:r>
            <a:r>
              <a:rPr lang="en" i="1">
                <a:solidFill>
                  <a:schemeClr val="dk1"/>
                </a:solidFill>
              </a:rPr>
              <a:t>saliency map</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7b24eb319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7b24eb31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https://www.youtube.com/watch?v=vBPG_OBgTWg</a:t>
            </a:r>
            <a:endParaRPr/>
          </a:p>
          <a:p>
            <a:pPr marL="0" lvl="0" indent="0" algn="l" rtl="0">
              <a:spcBef>
                <a:spcPts val="0"/>
              </a:spcBef>
              <a:spcAft>
                <a:spcPts val="0"/>
              </a:spcAft>
              <a:buNone/>
            </a:pPr>
            <a:endParaRPr/>
          </a:p>
          <a:p>
            <a:pPr marL="0" lvl="0" indent="0" algn="l" rtl="0">
              <a:spcBef>
                <a:spcPts val="0"/>
              </a:spcBef>
              <a:spcAft>
                <a:spcPts val="0"/>
              </a:spcAft>
              <a:buNone/>
            </a:pPr>
            <a:r>
              <a:rPr lang="en" sz="1200" i="1">
                <a:solidFill>
                  <a:schemeClr val="dk1"/>
                </a:solidFill>
                <a:latin typeface="Times New Roman"/>
                <a:ea typeface="Times New Roman"/>
                <a:cs typeface="Times New Roman"/>
                <a:sym typeface="Times New Roman"/>
              </a:rPr>
              <a:t>Inattentional blindness</a:t>
            </a:r>
            <a:r>
              <a:rPr lang="en" sz="1200">
                <a:solidFill>
                  <a:schemeClr val="dk1"/>
                </a:solidFill>
                <a:latin typeface="Times New Roman"/>
                <a:ea typeface="Times New Roman"/>
                <a:cs typeface="Times New Roman"/>
                <a:sym typeface="Times New Roman"/>
              </a:rPr>
              <a:t> – not attending to something that is clearly visible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I.e., what happens when you don’t pay attention</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7b24eb319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7b24eb31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https://www.youtube.com/watch?v=bh_9XFzbWV8</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Perceptual system focuses on only a small portion of the environment is one of its most adaptive features – focusing on what’s important, perceptual system is making optimal use of our limited processing resources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8368e180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8368e180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Binding</a:t>
            </a:r>
            <a:r>
              <a:rPr lang="en">
                <a:solidFill>
                  <a:schemeClr val="dk1"/>
                </a:solidFill>
              </a:rPr>
              <a:t> – the process by which features such as color, form, motion, and location are combined to create our perception of a coherent object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Binding Problem</a:t>
            </a:r>
            <a:r>
              <a:rPr lang="en">
                <a:solidFill>
                  <a:schemeClr val="dk1"/>
                </a:solidFill>
              </a:rPr>
              <a:t> – how do individual features of an object become bound together?</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Anne Treisman’s feature integration theory</a:t>
            </a:r>
            <a:r>
              <a:rPr lang="en">
                <a:solidFill>
                  <a:schemeClr val="dk1"/>
                </a:solidFill>
              </a:rPr>
              <a:t> – a 2-stage process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-Preattentive stage: objects are analyzed into separate features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Illusory conjunctions: combinations of features from different stimuli</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-Focused attention stage: free-floating features are combined in the second stage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Balint’s syndrome</a:t>
            </a:r>
            <a:r>
              <a:rPr lang="en">
                <a:solidFill>
                  <a:schemeClr val="dk1"/>
                </a:solidFill>
              </a:rPr>
              <a:t> – inability to focus attention on individual objects (case of R.M.)</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8368e1803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8368e180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8368e1803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8368e180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8368e1803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8368e180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8368e180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8368e180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368e180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368e180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8368e1803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8368e1803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8368e1803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8368e180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8368e1803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8368e180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8368e1803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8368e180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8368e1803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8368e180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8368e1803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8368e1803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8368e1803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8368e180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8368e1803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8368e180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8368e1803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8368e180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7b24eb319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7b24eb3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368e180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368e18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8368e180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8368e18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8368e180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8368e180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8368e180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8368e18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-Attention residue</a:t>
            </a:r>
            <a:endParaRPr/>
          </a:p>
          <a:p>
            <a:pPr marL="0" lvl="0" indent="0" algn="l" rtl="0">
              <a:spcBef>
                <a:spcPts val="0"/>
              </a:spcBef>
              <a:spcAft>
                <a:spcPts val="0"/>
              </a:spcAft>
              <a:buNone/>
            </a:pPr>
            <a:r>
              <a:rPr lang="en"/>
              <a:t>-zapping the brain &amp; multitasking</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8368e180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8368e180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368e180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368e180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8368e180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8368e180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8368e180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8368e18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8368e180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8368e180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Cocktail party effect: the ability to focus on one stimulus while filtering out other stimuli (can focus on what people are saying at a party even when it’s really noisy).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key characteristic of attention is its selectivity: Attended information is processed faster and more accurately than unattended information, as if attention were providing a ‘signal gain’ or amplification to the attended (selected) information. Another definition for selectivity: –Ability to focus on one dimension of a stimulus while ignoring others.</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r>
              <a:rPr lang="en" dirty="0"/>
              <a:t>Other popular metaphors for attentional selectivity have cast attention as a ‘spotlight’ or ‘filter’, or as biasing the competition for processing resources between different stimuli.</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Attention is also ‘capacity-limited’, in that we can only attend effectively to a limited amount of information. (Note though that selectivity and capacity limitations are really two sides of the same coin!)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Image credit: </a:t>
            </a:r>
            <a:r>
              <a:rPr lang="en" u="sng" dirty="0">
                <a:solidFill>
                  <a:schemeClr val="hlink"/>
                </a:solidFill>
                <a:hlinkClick r:id="rId3"/>
              </a:rPr>
              <a:t>https://ftw.usatoday.com/2016/03/kobe-bryant-pump-faked-lebron-james-lakers-cavs</a:t>
            </a:r>
            <a:r>
              <a:rPr lang="en" u="none" dirty="0">
                <a:solidFill>
                  <a:schemeClr val="hlink"/>
                </a:solidFill>
              </a:rPr>
              <a:t> &amp; </a:t>
            </a:r>
            <a:r>
              <a:rPr lang="en-US" u="none" dirty="0" err="1">
                <a:solidFill>
                  <a:schemeClr val="hlink"/>
                </a:solidFill>
              </a:rPr>
              <a:t>Huettel</a:t>
            </a:r>
            <a:r>
              <a:rPr lang="en-US" u="none" dirty="0">
                <a:solidFill>
                  <a:schemeClr val="hlink"/>
                </a:solidFill>
              </a:rPr>
              <a:t> et al. cog neuro textbook</a:t>
            </a:r>
          </a:p>
          <a:p>
            <a:pPr marL="0" lvl="0" indent="0" algn="l" rtl="0">
              <a:spcBef>
                <a:spcPts val="0"/>
              </a:spcBef>
              <a:spcAft>
                <a:spcPts val="0"/>
              </a:spcAft>
              <a:buNone/>
            </a:pPr>
            <a:endParaRPr lang="en-US" u="none" dirty="0">
              <a:solidFill>
                <a:schemeClr val="hlink"/>
              </a:solidFill>
            </a:endParaRPr>
          </a:p>
          <a:p>
            <a:r>
              <a:rPr lang="en-US" sz="1100" b="0" i="1" u="none" strike="noStrike" cap="none" dirty="0">
                <a:solidFill>
                  <a:srgbClr val="000000"/>
                </a:solidFill>
                <a:effectLst/>
                <a:latin typeface="Arial"/>
                <a:ea typeface="Arial"/>
                <a:cs typeface="Arial"/>
                <a:sym typeface="Arial"/>
              </a:rPr>
              <a:t>Overt attention</a:t>
            </a:r>
            <a:r>
              <a:rPr lang="en-US" sz="1100" b="0" i="0" u="none" strike="noStrike" cap="none" dirty="0">
                <a:solidFill>
                  <a:srgbClr val="000000"/>
                </a:solidFill>
                <a:effectLst/>
                <a:latin typeface="Arial"/>
                <a:ea typeface="Arial"/>
                <a:cs typeface="Arial"/>
                <a:sym typeface="Arial"/>
              </a:rPr>
              <a:t>: shifting attention from one place to another by moving the eyes</a:t>
            </a:r>
          </a:p>
          <a:p>
            <a:r>
              <a:rPr lang="en-US" sz="1100" b="0" i="1" u="none" strike="noStrike" cap="none" dirty="0">
                <a:solidFill>
                  <a:srgbClr val="000000"/>
                </a:solidFill>
                <a:effectLst/>
                <a:latin typeface="Arial"/>
                <a:ea typeface="Arial"/>
                <a:cs typeface="Arial"/>
                <a:sym typeface="Arial"/>
              </a:rPr>
              <a:t>Covert attention</a:t>
            </a:r>
            <a:r>
              <a:rPr lang="en-US" sz="1100" b="0" i="0" u="none" strike="noStrike" cap="none" dirty="0">
                <a:solidFill>
                  <a:srgbClr val="000000"/>
                </a:solidFill>
                <a:effectLst/>
                <a:latin typeface="Arial"/>
                <a:ea typeface="Arial"/>
                <a:cs typeface="Arial"/>
                <a:sym typeface="Arial"/>
              </a:rPr>
              <a:t>: shifting attention from one place to another while keeping the eyes stationary (e.g., basketball players stealthy moves)</a:t>
            </a:r>
          </a:p>
          <a:p>
            <a:r>
              <a:rPr lang="en-US" sz="1100" b="0" i="1" u="none" strike="noStrike" cap="none" dirty="0">
                <a:solidFill>
                  <a:srgbClr val="000000"/>
                </a:solidFill>
                <a:effectLst/>
                <a:latin typeface="Arial"/>
                <a:ea typeface="Arial"/>
                <a:cs typeface="Arial"/>
                <a:sym typeface="Arial"/>
              </a:rPr>
              <a:t>Central vision</a:t>
            </a:r>
            <a:r>
              <a:rPr lang="en-US" sz="1100" b="0" i="0" u="none" strike="noStrike" cap="none" dirty="0">
                <a:solidFill>
                  <a:srgbClr val="000000"/>
                </a:solidFill>
                <a:effectLst/>
                <a:latin typeface="Arial"/>
                <a:ea typeface="Arial"/>
                <a:cs typeface="Arial"/>
                <a:sym typeface="Arial"/>
              </a:rPr>
              <a:t>: the area you are looking at; </a:t>
            </a:r>
            <a:r>
              <a:rPr lang="en-US" sz="1100" b="0" i="1" u="none" strike="noStrike" cap="none" dirty="0">
                <a:solidFill>
                  <a:srgbClr val="000000"/>
                </a:solidFill>
                <a:effectLst/>
                <a:latin typeface="Arial"/>
                <a:ea typeface="Arial"/>
                <a:cs typeface="Arial"/>
                <a:sym typeface="Arial"/>
              </a:rPr>
              <a:t>peripheral vision</a:t>
            </a:r>
            <a:r>
              <a:rPr lang="en-US" sz="1100" b="0" i="0" u="none" strike="noStrike" cap="none" dirty="0">
                <a:solidFill>
                  <a:srgbClr val="000000"/>
                </a:solidFill>
                <a:effectLst/>
                <a:latin typeface="Arial"/>
                <a:ea typeface="Arial"/>
                <a:cs typeface="Arial"/>
                <a:sym typeface="Arial"/>
              </a:rPr>
              <a:t>: everything off to the side</a:t>
            </a:r>
          </a:p>
          <a:p>
            <a:r>
              <a:rPr lang="en-US" sz="1100" b="0" i="0" u="none" strike="noStrike" cap="none" dirty="0">
                <a:solidFill>
                  <a:srgbClr val="000000"/>
                </a:solidFill>
                <a:effectLst/>
                <a:latin typeface="Arial"/>
                <a:ea typeface="Arial"/>
                <a:cs typeface="Arial"/>
                <a:sym typeface="Arial"/>
              </a:rPr>
              <a:t>Pausing on one particular face or object – </a:t>
            </a:r>
            <a:r>
              <a:rPr lang="en-US" sz="1100" b="0" i="1" u="none" strike="noStrike" cap="none" dirty="0">
                <a:solidFill>
                  <a:srgbClr val="000000"/>
                </a:solidFill>
                <a:effectLst/>
                <a:latin typeface="Arial"/>
                <a:ea typeface="Arial"/>
                <a:cs typeface="Arial"/>
                <a:sym typeface="Arial"/>
              </a:rPr>
              <a:t>fixation</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Moving your eye to observe another face -&gt; </a:t>
            </a:r>
            <a:r>
              <a:rPr lang="en-US" sz="1100" b="0" i="1" u="none" strike="noStrike" cap="none" dirty="0">
                <a:solidFill>
                  <a:srgbClr val="000000"/>
                </a:solidFill>
                <a:effectLst/>
                <a:latin typeface="Arial"/>
                <a:ea typeface="Arial"/>
                <a:cs typeface="Arial"/>
                <a:sym typeface="Arial"/>
              </a:rPr>
              <a:t>saccade eye movement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u="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8368e180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8368e180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z.com/1246898/psychology-will-fail-if-it-keeps-using-ancient-words-like-attention-and-memor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eG-VHe0Q4D8"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vBPG_OBgTW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h_9XFzbWV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324295540"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vimeo.com/329433357"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qz.com/1246898/psychology-will-fail-if-it-keeps-using-ancient-words-like-attention-and-memory/"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s://tinyurl.com/PSY102MinutePaperMay2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4 (05/20/19): Attention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0000"/>
                </a:solidFill>
              </a:rPr>
              <a:t>RED</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RED</a:t>
            </a:r>
            <a:endParaRPr>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GREEN</a:t>
            </a:r>
            <a:endParaRPr>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0000"/>
                </a:solidFill>
              </a:rPr>
              <a:t>YELLOW</a:t>
            </a:r>
            <a:endParaRPr>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Stroop Effect</a:t>
            </a:r>
            <a:endParaRPr/>
          </a:p>
        </p:txBody>
      </p:sp>
      <p:sp>
        <p:nvSpPr>
          <p:cNvPr id="167" name="Google Shape;167;p2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Mental representations</a:t>
            </a:r>
            <a:endParaRPr/>
          </a:p>
          <a:p>
            <a:pPr marL="457200" lvl="0" indent="-419100" algn="l" rtl="0">
              <a:spcBef>
                <a:spcPts val="0"/>
              </a:spcBef>
              <a:spcAft>
                <a:spcPts val="0"/>
              </a:spcAft>
              <a:buSzPts val="3000"/>
              <a:buChar char="▷"/>
            </a:pPr>
            <a:r>
              <a:rPr lang="en"/>
              <a:t>Task-relevant vs. task-irrelevant</a:t>
            </a:r>
            <a:endParaRPr/>
          </a:p>
          <a:p>
            <a:pPr marL="457200" lvl="0" indent="-419100" algn="l" rtl="0">
              <a:spcBef>
                <a:spcPts val="0"/>
              </a:spcBef>
              <a:spcAft>
                <a:spcPts val="0"/>
              </a:spcAft>
              <a:buSzPts val="3000"/>
              <a:buChar char="▷"/>
            </a:pPr>
            <a:r>
              <a:rPr lang="en"/>
              <a:t>Automaticity</a:t>
            </a:r>
            <a:endParaRPr/>
          </a:p>
          <a:p>
            <a:pPr marL="457200" lvl="0" indent="-419100" algn="l" rtl="0">
              <a:spcBef>
                <a:spcPts val="0"/>
              </a:spcBef>
              <a:spcAft>
                <a:spcPts val="0"/>
              </a:spcAft>
              <a:buSzPts val="3000"/>
              <a:buChar char="▷"/>
            </a:pPr>
            <a:r>
              <a:rPr lang="en"/>
              <a:t>Perceptual Load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7"/>
          <p:cNvPicPr preferRelativeResize="0"/>
          <p:nvPr/>
        </p:nvPicPr>
        <p:blipFill>
          <a:blip r:embed="rId3">
            <a:alphaModFix/>
          </a:blip>
          <a:stretch>
            <a:fillRect/>
          </a:stretch>
        </p:blipFill>
        <p:spPr>
          <a:xfrm>
            <a:off x="1119188" y="1690688"/>
            <a:ext cx="6905625" cy="1762125"/>
          </a:xfrm>
          <a:prstGeom prst="rect">
            <a:avLst/>
          </a:prstGeom>
          <a:noFill/>
          <a:ln>
            <a:noFill/>
          </a:ln>
        </p:spPr>
      </p:pic>
      <p:sp>
        <p:nvSpPr>
          <p:cNvPr id="173" name="Google Shape;173;p27"/>
          <p:cNvSpPr txBox="1">
            <a:spLocks noGrp="1"/>
          </p:cNvSpPr>
          <p:nvPr>
            <p:ph type="title"/>
          </p:nvPr>
        </p:nvSpPr>
        <p:spPr>
          <a:xfrm>
            <a:off x="893700" y="206000"/>
            <a:ext cx="7327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Identifying Spies with Psychology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Attention vs. Arousal</a:t>
            </a:r>
            <a:endParaRPr/>
          </a:p>
        </p:txBody>
      </p:sp>
      <p:sp>
        <p:nvSpPr>
          <p:cNvPr id="179" name="Google Shape;179;p28"/>
          <p:cNvSpPr txBox="1">
            <a:spLocks noGrp="1"/>
          </p:cNvSpPr>
          <p:nvPr>
            <p:ph type="body" idx="1"/>
          </p:nvPr>
        </p:nvSpPr>
        <p:spPr>
          <a:xfrm>
            <a:off x="893700" y="1373600"/>
            <a:ext cx="27708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Attention is selective</a:t>
            </a:r>
            <a:endParaRPr sz="1800"/>
          </a:p>
          <a:p>
            <a:pPr marL="457200" lvl="0" indent="-342900" algn="l" rtl="0">
              <a:spcBef>
                <a:spcPts val="0"/>
              </a:spcBef>
              <a:spcAft>
                <a:spcPts val="0"/>
              </a:spcAft>
              <a:buSzPts val="1800"/>
              <a:buChar char="▷"/>
            </a:pPr>
            <a:r>
              <a:rPr lang="en" sz="1800"/>
              <a:t>Arousal is global</a:t>
            </a:r>
            <a:endParaRPr sz="1800"/>
          </a:p>
          <a:p>
            <a:pPr marL="457200" lvl="0" indent="-342900" algn="l" rtl="0">
              <a:spcBef>
                <a:spcPts val="0"/>
              </a:spcBef>
              <a:spcAft>
                <a:spcPts val="0"/>
              </a:spcAft>
              <a:buSzPts val="1800"/>
              <a:buChar char="▷"/>
            </a:pPr>
            <a:r>
              <a:rPr lang="en" sz="1800"/>
              <a:t>Attentiveness varies with arousal in an ‘inverted U- shape’ </a:t>
            </a:r>
            <a:endParaRPr sz="1800"/>
          </a:p>
        </p:txBody>
      </p:sp>
      <p:pic>
        <p:nvPicPr>
          <p:cNvPr id="180" name="Google Shape;180;p28"/>
          <p:cNvPicPr preferRelativeResize="0"/>
          <p:nvPr/>
        </p:nvPicPr>
        <p:blipFill>
          <a:blip r:embed="rId3">
            <a:alphaModFix/>
          </a:blip>
          <a:stretch>
            <a:fillRect/>
          </a:stretch>
        </p:blipFill>
        <p:spPr>
          <a:xfrm>
            <a:off x="3816900" y="1215788"/>
            <a:ext cx="5025011" cy="37753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order do these go in?</a:t>
            </a:r>
            <a:endParaRPr/>
          </a:p>
        </p:txBody>
      </p:sp>
      <p:sp>
        <p:nvSpPr>
          <p:cNvPr id="186" name="Google Shape;186;p2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Make meaning out of the stimuli (i.e., </a:t>
            </a:r>
            <a:r>
              <a:rPr lang="en" sz="1800" b="1"/>
              <a:t>process</a:t>
            </a:r>
            <a:r>
              <a:rPr lang="en" sz="1800"/>
              <a:t> it)</a:t>
            </a:r>
            <a:endParaRPr sz="1800"/>
          </a:p>
          <a:p>
            <a:pPr marL="0" lvl="0" indent="0" algn="l" rtl="0">
              <a:spcBef>
                <a:spcPts val="600"/>
              </a:spcBef>
              <a:spcAft>
                <a:spcPts val="0"/>
              </a:spcAft>
              <a:buClr>
                <a:schemeClr val="dk1"/>
              </a:buClr>
              <a:buSzPts val="1100"/>
              <a:buFont typeface="Arial"/>
              <a:buNone/>
            </a:pPr>
            <a:endParaRPr sz="1800"/>
          </a:p>
          <a:p>
            <a:pPr marL="457200" lvl="0" indent="-342900" algn="l" rtl="0">
              <a:spcBef>
                <a:spcPts val="600"/>
              </a:spcBef>
              <a:spcAft>
                <a:spcPts val="0"/>
              </a:spcAft>
              <a:buSzPts val="1800"/>
              <a:buChar char="▷"/>
            </a:pPr>
            <a:r>
              <a:rPr lang="en" sz="1800" b="1"/>
              <a:t>Sense</a:t>
            </a:r>
            <a:r>
              <a:rPr lang="en" sz="1800"/>
              <a:t> the physical features of a stimulus (pitch, volume; color, motion; etc.)</a:t>
            </a:r>
            <a:endParaRPr sz="1800"/>
          </a:p>
          <a:p>
            <a:pPr marL="0" lvl="0" indent="0" algn="l" rtl="0">
              <a:spcBef>
                <a:spcPts val="600"/>
              </a:spcBef>
              <a:spcAft>
                <a:spcPts val="0"/>
              </a:spcAft>
              <a:buClr>
                <a:schemeClr val="dk1"/>
              </a:buClr>
              <a:buSzPts val="1100"/>
              <a:buFont typeface="Arial"/>
              <a:buNone/>
            </a:pPr>
            <a:endParaRPr sz="1800"/>
          </a:p>
          <a:p>
            <a:pPr marL="457200" lvl="0" indent="-342900" algn="l" rtl="0">
              <a:spcBef>
                <a:spcPts val="600"/>
              </a:spcBef>
              <a:spcAft>
                <a:spcPts val="0"/>
              </a:spcAft>
              <a:buSzPts val="1800"/>
              <a:buChar char="▷"/>
            </a:pPr>
            <a:r>
              <a:rPr lang="en" sz="1800" b="1"/>
              <a:t>Select</a:t>
            </a:r>
            <a:r>
              <a:rPr lang="en" sz="1800"/>
              <a:t> what you want to pay attention to</a:t>
            </a:r>
            <a:endParaRPr sz="1800"/>
          </a:p>
          <a:p>
            <a:pPr marL="914400" lvl="1" indent="-342900" algn="l" rtl="0">
              <a:spcBef>
                <a:spcPts val="0"/>
              </a:spcBef>
              <a:spcAft>
                <a:spcPts val="0"/>
              </a:spcAft>
              <a:buSzPts val="1800"/>
              <a:buChar char="○"/>
            </a:pPr>
            <a:r>
              <a:rPr lang="en" sz="1800"/>
              <a:t>Are you picking features?  Are you picking stimuli?</a:t>
            </a:r>
            <a:endParaRPr sz="1800"/>
          </a:p>
          <a:p>
            <a:pPr marL="0" lvl="0" indent="0" algn="l" rtl="0">
              <a:spcBef>
                <a:spcPts val="60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93700" y="994675"/>
            <a:ext cx="7395300" cy="83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Early Selection: Broadbent’s Filter Model of Attention (1958):</a:t>
            </a:r>
            <a:endParaRPr/>
          </a:p>
          <a:p>
            <a:pPr marL="0" lvl="0" indent="0" algn="l" rtl="0">
              <a:spcBef>
                <a:spcPts val="0"/>
              </a:spcBef>
              <a:spcAft>
                <a:spcPts val="0"/>
              </a:spcAft>
              <a:buNone/>
            </a:pPr>
            <a:r>
              <a:rPr lang="en" sz="2400"/>
              <a:t>If you don’t attend to it, it’s lost</a:t>
            </a:r>
            <a:endParaRPr sz="2400"/>
          </a:p>
        </p:txBody>
      </p:sp>
      <p:pic>
        <p:nvPicPr>
          <p:cNvPr id="192" name="Google Shape;192;p30"/>
          <p:cNvPicPr preferRelativeResize="0"/>
          <p:nvPr/>
        </p:nvPicPr>
        <p:blipFill>
          <a:blip r:embed="rId3">
            <a:alphaModFix/>
          </a:blip>
          <a:stretch>
            <a:fillRect/>
          </a:stretch>
        </p:blipFill>
        <p:spPr>
          <a:xfrm>
            <a:off x="152400" y="2206388"/>
            <a:ext cx="8686800" cy="1952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593325" y="968000"/>
            <a:ext cx="8027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Early Selection: Treisman’s attenuation model of attention (1964):</a:t>
            </a:r>
            <a:endParaRPr/>
          </a:p>
          <a:p>
            <a:pPr marL="0" lvl="0" indent="0" algn="l" rtl="0">
              <a:spcBef>
                <a:spcPts val="0"/>
              </a:spcBef>
              <a:spcAft>
                <a:spcPts val="0"/>
              </a:spcAft>
              <a:buNone/>
            </a:pPr>
            <a:r>
              <a:rPr lang="en" sz="1800"/>
              <a:t>Your Name: low threshold; “Whitehead”: probably high threshold</a:t>
            </a:r>
            <a:endParaRPr sz="1800"/>
          </a:p>
        </p:txBody>
      </p:sp>
      <p:pic>
        <p:nvPicPr>
          <p:cNvPr id="198" name="Google Shape;198;p31"/>
          <p:cNvPicPr preferRelativeResize="0"/>
          <p:nvPr/>
        </p:nvPicPr>
        <p:blipFill>
          <a:blip r:embed="rId3">
            <a:alphaModFix/>
          </a:blip>
          <a:stretch>
            <a:fillRect/>
          </a:stretch>
        </p:blipFill>
        <p:spPr>
          <a:xfrm>
            <a:off x="407950" y="1825400"/>
            <a:ext cx="8328093" cy="301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893700" y="1373600"/>
            <a:ext cx="78297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Generate grading rubric for tweet summary assignment as a class</a:t>
            </a:r>
            <a:endParaRPr sz="1400"/>
          </a:p>
          <a:p>
            <a:pPr marL="914400" lvl="1" indent="-317500" algn="l" rtl="0">
              <a:spcBef>
                <a:spcPts val="0"/>
              </a:spcBef>
              <a:spcAft>
                <a:spcPts val="0"/>
              </a:spcAft>
              <a:buSzPts val="1400"/>
              <a:buChar char="○"/>
            </a:pPr>
            <a:r>
              <a:rPr lang="en" sz="1400"/>
              <a:t>Gallery walk: peer feedback on the tweet summary assignment, given rubric</a:t>
            </a:r>
            <a:endParaRPr sz="1400"/>
          </a:p>
          <a:p>
            <a:pPr marL="457200" lvl="0" indent="-317500" algn="l" rtl="0">
              <a:spcBef>
                <a:spcPts val="0"/>
              </a:spcBef>
              <a:spcAft>
                <a:spcPts val="0"/>
              </a:spcAft>
              <a:buSzPts val="1400"/>
              <a:buAutoNum type="arabicPeriod"/>
            </a:pPr>
            <a:r>
              <a:rPr lang="en" sz="1400" b="1"/>
              <a:t>LO2: Apply principles of good science communication</a:t>
            </a:r>
            <a:endParaRPr sz="1400" b="1"/>
          </a:p>
          <a:p>
            <a:pPr marL="914400" lvl="1" indent="-317500" algn="l" rtl="0">
              <a:spcBef>
                <a:spcPts val="0"/>
              </a:spcBef>
              <a:spcAft>
                <a:spcPts val="0"/>
              </a:spcAft>
              <a:buSzPts val="1400"/>
              <a:buChar char="○"/>
            </a:pPr>
            <a:r>
              <a:rPr lang="en" sz="1400"/>
              <a:t>Apply list of science communication principles we generated to handouts with good and bad headlines and lead sentences &amp; clarify headline/lead assignment</a:t>
            </a:r>
            <a:endParaRPr sz="1400"/>
          </a:p>
          <a:p>
            <a:pPr marL="457200" lvl="0" indent="-317500" algn="l" rtl="0">
              <a:spcBef>
                <a:spcPts val="0"/>
              </a:spcBef>
              <a:spcAft>
                <a:spcPts val="0"/>
              </a:spcAft>
              <a:buSzPts val="1400"/>
              <a:buAutoNum type="arabicPeriod"/>
            </a:pPr>
            <a:r>
              <a:rPr lang="en" sz="1400" b="1"/>
              <a:t>LO3: Describe the basic fundamental principles of attention</a:t>
            </a:r>
            <a:endParaRPr sz="1400" b="1"/>
          </a:p>
          <a:p>
            <a:pPr marL="914400" lvl="1" indent="-317500" algn="l" rtl="0">
              <a:spcBef>
                <a:spcPts val="0"/>
              </a:spcBef>
              <a:spcAft>
                <a:spcPts val="0"/>
              </a:spcAft>
              <a:buSzPts val="1400"/>
              <a:buChar char="○"/>
            </a:pPr>
            <a:r>
              <a:rPr lang="en" sz="1400"/>
              <a:t>Demos: visual search, change blindness, selective attention (STR) &amp; brief lecture/guide</a:t>
            </a:r>
            <a:endParaRPr sz="1400"/>
          </a:p>
          <a:p>
            <a:pPr marL="914400" lvl="1" indent="-317500" algn="l" rtl="0">
              <a:spcBef>
                <a:spcPts val="0"/>
              </a:spcBef>
              <a:spcAft>
                <a:spcPts val="0"/>
              </a:spcAft>
              <a:buSzPts val="1400"/>
              <a:buChar char="○"/>
            </a:pPr>
            <a:r>
              <a:rPr lang="en" sz="1400"/>
              <a:t>If there’s time: How do lay theories of attention (e.g., NPR podcast) fit in with these theories? Contrast with </a:t>
            </a:r>
            <a:r>
              <a:rPr lang="en" sz="1400" u="sng">
                <a:solidFill>
                  <a:schemeClr val="hlink"/>
                </a:solidFill>
                <a:hlinkClick r:id="rId3"/>
              </a:rPr>
              <a:t>Russ Poldrack</a:t>
            </a:r>
            <a:r>
              <a:rPr lang="en" sz="1400"/>
              <a:t> blog post.</a:t>
            </a:r>
            <a:endParaRPr sz="1400"/>
          </a:p>
          <a:p>
            <a:pPr marL="457200" lvl="0" indent="-317500" algn="l" rtl="0">
              <a:spcBef>
                <a:spcPts val="0"/>
              </a:spcBef>
              <a:spcAft>
                <a:spcPts val="0"/>
              </a:spcAft>
              <a:buSzPts val="1400"/>
              <a:buAutoNum type="arabicPeriod"/>
            </a:pPr>
            <a:r>
              <a:rPr lang="en" sz="1400" b="1"/>
              <a:t>LO4: Summarize and critically analyze academic journal articles</a:t>
            </a:r>
            <a:endParaRPr sz="1400" b="1"/>
          </a:p>
          <a:p>
            <a:pPr marL="914400" lvl="1" indent="-317500" algn="l" rtl="0">
              <a:spcBef>
                <a:spcPts val="0"/>
              </a:spcBef>
              <a:spcAft>
                <a:spcPts val="0"/>
              </a:spcAft>
              <a:buSzPts val="1400"/>
              <a:buChar char="○"/>
            </a:pPr>
            <a:r>
              <a:rPr lang="en" sz="1400"/>
              <a:t>Discuss Kang &amp; Wheatley (2017) &amp; Middlebrooks et al. (2017)</a:t>
            </a:r>
            <a:endParaRPr sz="1400"/>
          </a:p>
          <a:p>
            <a:pPr marL="0" lvl="0" indent="0" algn="l" rtl="0">
              <a:spcBef>
                <a:spcPts val="600"/>
              </a:spcBef>
              <a:spcAft>
                <a:spcPts val="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Late Selection Models</a:t>
            </a:r>
            <a:endParaRPr/>
          </a:p>
        </p:txBody>
      </p:sp>
      <p:sp>
        <p:nvSpPr>
          <p:cNvPr id="204" name="Google Shape;204;p32"/>
          <p:cNvSpPr txBox="1">
            <a:spLocks noGrp="1"/>
          </p:cNvSpPr>
          <p:nvPr>
            <p:ph type="body" idx="1"/>
          </p:nvPr>
        </p:nvSpPr>
        <p:spPr>
          <a:xfrm>
            <a:off x="512700" y="4220900"/>
            <a:ext cx="7782600" cy="8574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People used dichotic listening tasks to differentiate the models, but no one answer to early vs. late debate</a:t>
            </a:r>
            <a:endParaRPr sz="1800"/>
          </a:p>
        </p:txBody>
      </p:sp>
      <p:pic>
        <p:nvPicPr>
          <p:cNvPr id="205" name="Google Shape;205;p32"/>
          <p:cNvPicPr preferRelativeResize="0"/>
          <p:nvPr/>
        </p:nvPicPr>
        <p:blipFill rotWithShape="1">
          <a:blip r:embed="rId3">
            <a:alphaModFix/>
          </a:blip>
          <a:srcRect t="8575"/>
          <a:stretch/>
        </p:blipFill>
        <p:spPr>
          <a:xfrm>
            <a:off x="406350" y="1126887"/>
            <a:ext cx="4473601" cy="3072813"/>
          </a:xfrm>
          <a:prstGeom prst="rect">
            <a:avLst/>
          </a:prstGeom>
          <a:noFill/>
          <a:ln>
            <a:noFill/>
          </a:ln>
        </p:spPr>
      </p:pic>
      <p:pic>
        <p:nvPicPr>
          <p:cNvPr id="206" name="Google Shape;206;p32"/>
          <p:cNvPicPr preferRelativeResize="0"/>
          <p:nvPr/>
        </p:nvPicPr>
        <p:blipFill>
          <a:blip r:embed="rId4">
            <a:alphaModFix/>
          </a:blip>
          <a:stretch>
            <a:fillRect/>
          </a:stretch>
        </p:blipFill>
        <p:spPr>
          <a:xfrm>
            <a:off x="5138701" y="1063388"/>
            <a:ext cx="3852900" cy="31363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Top-down vs. Bottom-up</a:t>
            </a:r>
            <a:endParaRPr/>
          </a:p>
        </p:txBody>
      </p:sp>
      <p:sp>
        <p:nvSpPr>
          <p:cNvPr id="212" name="Google Shape;212;p33"/>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Bottom-up: usually refers to start of stimulus processing (salient features of an environment)</a:t>
            </a:r>
            <a:endParaRPr sz="2400"/>
          </a:p>
          <a:p>
            <a:pPr marL="0" lvl="0" indent="0" algn="l" rtl="0">
              <a:spcBef>
                <a:spcPts val="600"/>
              </a:spcBef>
              <a:spcAft>
                <a:spcPts val="0"/>
              </a:spcAft>
              <a:buClr>
                <a:schemeClr val="dk1"/>
              </a:buClr>
              <a:buSzPts val="1100"/>
              <a:buFont typeface="Arial"/>
              <a:buNone/>
            </a:pPr>
            <a:endParaRPr sz="2400"/>
          </a:p>
          <a:p>
            <a:pPr marL="0" lvl="0" indent="0" algn="l" rtl="0">
              <a:spcBef>
                <a:spcPts val="600"/>
              </a:spcBef>
              <a:spcAft>
                <a:spcPts val="0"/>
              </a:spcAft>
              <a:buClr>
                <a:schemeClr val="dk1"/>
              </a:buClr>
              <a:buSzPts val="1100"/>
              <a:buFont typeface="Arial"/>
              <a:buNone/>
            </a:pPr>
            <a:r>
              <a:rPr lang="en" sz="2400"/>
              <a:t>Top-down: processing originating in the brain, possibly other signals modulating bottom-up</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Stroop effect is traditionally explained as conflict between top-down vs. bottom-up</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Attentional Capture</a:t>
            </a:r>
            <a:endParaRPr/>
          </a:p>
        </p:txBody>
      </p:sp>
      <p:pic>
        <p:nvPicPr>
          <p:cNvPr id="218" name="Google Shape;218;p34" descr="dubstep light dancers" title="dubstep light dancers">
            <a:hlinkClick r:id="rId3"/>
          </p:cNvPr>
          <p:cNvPicPr preferRelativeResize="0"/>
          <p:nvPr/>
        </p:nvPicPr>
        <p:blipFill>
          <a:blip r:embed="rId4">
            <a:alphaModFix/>
          </a:blip>
          <a:stretch>
            <a:fillRect/>
          </a:stretch>
        </p:blipFill>
        <p:spPr>
          <a:xfrm>
            <a:off x="2286000" y="1222863"/>
            <a:ext cx="4572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 you notice anything?</a:t>
            </a:r>
            <a:endParaRPr/>
          </a:p>
        </p:txBody>
      </p:sp>
      <p:pic>
        <p:nvPicPr>
          <p:cNvPr id="224" name="Google Shape;224;p35" descr="First half is from &quot;Mind Control,&quot; S01E02.  Second half is from &quot;Trick of the Mind,&quot; S03E04. &#10; &#10;You can be fooled no matter how smart you think you are. Don't think you can be fooled?  Just watch this video: http://www.youtube.com/watch?v=voAntzB7EwE &#10; &#10;The face at 3:03 is just an editing error.  I did not intend for a subliminal message." title="Derren Brown - Person Swap">
            <a:hlinkClick r:id="rId3"/>
          </p:cNvPr>
          <p:cNvPicPr preferRelativeResize="0"/>
          <p:nvPr/>
        </p:nvPicPr>
        <p:blipFill>
          <a:blip r:embed="rId4">
            <a:alphaModFix/>
          </a:blip>
          <a:stretch>
            <a:fillRect/>
          </a:stretch>
        </p:blipFill>
        <p:spPr>
          <a:xfrm>
            <a:off x="2286000" y="1229938"/>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Change Blindness</a:t>
            </a:r>
            <a:endParaRPr/>
          </a:p>
        </p:txBody>
      </p:sp>
      <p:pic>
        <p:nvPicPr>
          <p:cNvPr id="230" name="Google Shape;230;p36" descr="This video was created by Chris Chambers, with thanks to Ron Rensink for providing the specific examples of change blindness. For additional videos see: http://www2.psych.ubc.ca/~rensink/flicker/download/index.html" title="Change blindness demonstration">
            <a:hlinkClick r:id="rId3"/>
          </p:cNvPr>
          <p:cNvPicPr preferRelativeResize="0"/>
          <p:nvPr/>
        </p:nvPicPr>
        <p:blipFill>
          <a:blip r:embed="rId4">
            <a:alphaModFix/>
          </a:blip>
          <a:stretch>
            <a:fillRect/>
          </a:stretch>
        </p:blipFill>
        <p:spPr>
          <a:xfrm>
            <a:off x="2286000" y="1215788"/>
            <a:ext cx="4572000" cy="342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93700" y="5107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Binding: Treisman’s Feature Integration Theory (1980)</a:t>
            </a:r>
            <a:endParaRPr/>
          </a:p>
        </p:txBody>
      </p:sp>
      <p:pic>
        <p:nvPicPr>
          <p:cNvPr id="236" name="Google Shape;236;p37"/>
          <p:cNvPicPr preferRelativeResize="0"/>
          <p:nvPr/>
        </p:nvPicPr>
        <p:blipFill>
          <a:blip r:embed="rId3">
            <a:alphaModFix/>
          </a:blip>
          <a:stretch>
            <a:fillRect/>
          </a:stretch>
        </p:blipFill>
        <p:spPr>
          <a:xfrm>
            <a:off x="2159200" y="1857363"/>
            <a:ext cx="5276850" cy="1428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Search Task</a:t>
            </a:r>
            <a:endParaRPr/>
          </a:p>
        </p:txBody>
      </p:sp>
      <p:pic>
        <p:nvPicPr>
          <p:cNvPr id="242" name="Google Shape;242;p38"/>
          <p:cNvPicPr preferRelativeResize="0"/>
          <p:nvPr/>
        </p:nvPicPr>
        <p:blipFill>
          <a:blip r:embed="rId3">
            <a:alphaModFix/>
          </a:blip>
          <a:stretch>
            <a:fillRect/>
          </a:stretch>
        </p:blipFill>
        <p:spPr>
          <a:xfrm>
            <a:off x="4381500" y="3362188"/>
            <a:ext cx="381000" cy="990600"/>
          </a:xfrm>
          <a:prstGeom prst="rect">
            <a:avLst/>
          </a:prstGeom>
          <a:noFill/>
          <a:ln>
            <a:noFill/>
          </a:ln>
        </p:spPr>
      </p:pic>
      <p:sp>
        <p:nvSpPr>
          <p:cNvPr id="243" name="Google Shape;243;p38"/>
          <p:cNvSpPr txBox="1">
            <a:spLocks noGrp="1"/>
          </p:cNvSpPr>
          <p:nvPr>
            <p:ph type="body" idx="1"/>
          </p:nvPr>
        </p:nvSpPr>
        <p:spPr>
          <a:xfrm>
            <a:off x="893700" y="1373593"/>
            <a:ext cx="6462600" cy="145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When you see these vertical lines, say “yes” as fast as you can. If there are none, say “no” as fast as you can.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p:cNvPicPr preferRelativeResize="0"/>
          <p:nvPr/>
        </p:nvPicPr>
        <p:blipFill>
          <a:blip r:embed="rId3">
            <a:alphaModFix/>
          </a:blip>
          <a:stretch>
            <a:fillRect/>
          </a:stretch>
        </p:blipFill>
        <p:spPr>
          <a:xfrm>
            <a:off x="2543175" y="614363"/>
            <a:ext cx="4057650" cy="3914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0"/>
          <p:cNvPicPr preferRelativeResize="0"/>
          <p:nvPr/>
        </p:nvPicPr>
        <p:blipFill>
          <a:blip r:embed="rId3">
            <a:alphaModFix/>
          </a:blip>
          <a:stretch>
            <a:fillRect/>
          </a:stretch>
        </p:blipFill>
        <p:spPr>
          <a:xfrm>
            <a:off x="2147888" y="344350"/>
            <a:ext cx="4848225" cy="4276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p:cNvPicPr preferRelativeResize="0"/>
          <p:nvPr/>
        </p:nvPicPr>
        <p:blipFill>
          <a:blip r:embed="rId3">
            <a:alphaModFix/>
          </a:blip>
          <a:stretch>
            <a:fillRect/>
          </a:stretch>
        </p:blipFill>
        <p:spPr>
          <a:xfrm>
            <a:off x="2752725" y="781050"/>
            <a:ext cx="3638550" cy="358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Quick PSA</a:t>
            </a:r>
            <a:endParaRPr/>
          </a:p>
        </p:txBody>
      </p:sp>
      <p:sp>
        <p:nvSpPr>
          <p:cNvPr id="104" name="Google Shape;104;p1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“Exploratory” research means that it was not hypothesized from the beginning and that researchers are just exploring relationships in the data.</a:t>
            </a:r>
            <a:endParaRPr sz="1800"/>
          </a:p>
          <a:p>
            <a:pPr marL="914400" lvl="1" indent="-342900" algn="l" rtl="0">
              <a:spcBef>
                <a:spcPts val="0"/>
              </a:spcBef>
              <a:spcAft>
                <a:spcPts val="0"/>
              </a:spcAft>
              <a:buSzPts val="1800"/>
              <a:buChar char="○"/>
            </a:pPr>
            <a:r>
              <a:rPr lang="en" sz="1800"/>
              <a:t>This is not inherently bad; what’s bad is if people don’t acknowledge what is exploratory</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Amazon Mechanical Turk is crowdsourced research</a:t>
            </a:r>
            <a:endParaRPr sz="1800"/>
          </a:p>
          <a:p>
            <a:pPr marL="0" lvl="0" indent="0" algn="l" rtl="0">
              <a:spcBef>
                <a:spcPts val="600"/>
              </a:spcBef>
              <a:spcAft>
                <a:spcPts val="0"/>
              </a:spcAft>
              <a:buNone/>
            </a:pP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2"/>
          <p:cNvPicPr preferRelativeResize="0"/>
          <p:nvPr/>
        </p:nvPicPr>
        <p:blipFill>
          <a:blip r:embed="rId3">
            <a:alphaModFix/>
          </a:blip>
          <a:stretch>
            <a:fillRect/>
          </a:stretch>
        </p:blipFill>
        <p:spPr>
          <a:xfrm>
            <a:off x="671500" y="152400"/>
            <a:ext cx="7800991" cy="4838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893700" y="5107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Instead of vertical lines, look for red lines</a:t>
            </a:r>
            <a:endParaRPr/>
          </a:p>
        </p:txBody>
      </p:sp>
      <p:pic>
        <p:nvPicPr>
          <p:cNvPr id="269" name="Google Shape;269;p43"/>
          <p:cNvPicPr preferRelativeResize="0"/>
          <p:nvPr/>
        </p:nvPicPr>
        <p:blipFill>
          <a:blip r:embed="rId3">
            <a:alphaModFix/>
          </a:blip>
          <a:stretch>
            <a:fillRect/>
          </a:stretch>
        </p:blipFill>
        <p:spPr>
          <a:xfrm>
            <a:off x="4076700" y="2571738"/>
            <a:ext cx="990600" cy="381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4"/>
          <p:cNvPicPr preferRelativeResize="0"/>
          <p:nvPr/>
        </p:nvPicPr>
        <p:blipFill>
          <a:blip r:embed="rId3">
            <a:alphaModFix/>
          </a:blip>
          <a:stretch>
            <a:fillRect/>
          </a:stretch>
        </p:blipFill>
        <p:spPr>
          <a:xfrm>
            <a:off x="1074188" y="152400"/>
            <a:ext cx="6995613" cy="4838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5"/>
          <p:cNvPicPr preferRelativeResize="0"/>
          <p:nvPr/>
        </p:nvPicPr>
        <p:blipFill>
          <a:blip r:embed="rId3">
            <a:alphaModFix/>
          </a:blip>
          <a:stretch>
            <a:fillRect/>
          </a:stretch>
        </p:blipFill>
        <p:spPr>
          <a:xfrm>
            <a:off x="845450" y="152400"/>
            <a:ext cx="7453092" cy="483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Conjunction Search</a:t>
            </a:r>
            <a:endParaRPr/>
          </a:p>
        </p:txBody>
      </p:sp>
      <p:sp>
        <p:nvSpPr>
          <p:cNvPr id="285" name="Google Shape;285;p4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If there are red vertical lines say “yes” as fast as you can. If there are no red vertical lines say “no” as fast as you can. There must be lines that are red AND vertical for a “yes.”</a:t>
            </a:r>
            <a:endParaRPr/>
          </a:p>
        </p:txBody>
      </p:sp>
      <p:pic>
        <p:nvPicPr>
          <p:cNvPr id="286" name="Google Shape;286;p46"/>
          <p:cNvPicPr preferRelativeResize="0"/>
          <p:nvPr/>
        </p:nvPicPr>
        <p:blipFill>
          <a:blip r:embed="rId3">
            <a:alphaModFix/>
          </a:blip>
          <a:stretch>
            <a:fillRect/>
          </a:stretch>
        </p:blipFill>
        <p:spPr>
          <a:xfrm>
            <a:off x="7875150" y="2076450"/>
            <a:ext cx="381000" cy="990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7"/>
          <p:cNvPicPr preferRelativeResize="0"/>
          <p:nvPr/>
        </p:nvPicPr>
        <p:blipFill>
          <a:blip r:embed="rId3">
            <a:alphaModFix/>
          </a:blip>
          <a:stretch>
            <a:fillRect/>
          </a:stretch>
        </p:blipFill>
        <p:spPr>
          <a:xfrm>
            <a:off x="979750" y="152400"/>
            <a:ext cx="7184489" cy="4838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8"/>
          <p:cNvPicPr preferRelativeResize="0"/>
          <p:nvPr/>
        </p:nvPicPr>
        <p:blipFill>
          <a:blip r:embed="rId3">
            <a:alphaModFix/>
          </a:blip>
          <a:stretch>
            <a:fillRect/>
          </a:stretch>
        </p:blipFill>
        <p:spPr>
          <a:xfrm>
            <a:off x="840388" y="152400"/>
            <a:ext cx="7463225"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Typical Results</a:t>
            </a:r>
            <a:endParaRPr/>
          </a:p>
        </p:txBody>
      </p:sp>
      <p:pic>
        <p:nvPicPr>
          <p:cNvPr id="302" name="Google Shape;302;p49"/>
          <p:cNvPicPr preferRelativeResize="0"/>
          <p:nvPr/>
        </p:nvPicPr>
        <p:blipFill>
          <a:blip r:embed="rId3">
            <a:alphaModFix/>
          </a:blip>
          <a:stretch>
            <a:fillRect/>
          </a:stretch>
        </p:blipFill>
        <p:spPr>
          <a:xfrm>
            <a:off x="552338" y="1215788"/>
            <a:ext cx="7145324" cy="37753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Applications of Visual Search</a:t>
            </a:r>
            <a:endParaRPr/>
          </a:p>
        </p:txBody>
      </p:sp>
      <p:sp>
        <p:nvSpPr>
          <p:cNvPr id="308" name="Google Shape;308;p5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https://vimeo.com/324295540</a:t>
            </a:r>
            <a:endParaRPr/>
          </a:p>
          <a:p>
            <a:pPr marL="0" lvl="0" indent="0" algn="l" rtl="0">
              <a:spcBef>
                <a:spcPts val="600"/>
              </a:spcBef>
              <a:spcAft>
                <a:spcPts val="0"/>
              </a:spcAft>
              <a:buNone/>
            </a:pPr>
            <a:r>
              <a:rPr lang="en" u="sng">
                <a:solidFill>
                  <a:schemeClr val="hlink"/>
                </a:solidFill>
                <a:hlinkClick r:id="rId4"/>
              </a:rPr>
              <a:t>https://vimeo.com/329433357</a:t>
            </a:r>
            <a:endParaRPr/>
          </a:p>
          <a:p>
            <a:pPr marL="0" lvl="0" indent="0" algn="l" rtl="0">
              <a:spcBef>
                <a:spcPts val="600"/>
              </a:spcBef>
              <a:spcAft>
                <a:spcPts val="0"/>
              </a:spcAft>
              <a:buNone/>
            </a:pPr>
            <a:endParaRPr/>
          </a:p>
          <a:p>
            <a:pPr marL="0" lvl="0" indent="0" algn="l" rtl="0">
              <a:spcBef>
                <a:spcPts val="600"/>
              </a:spcBef>
              <a:spcAft>
                <a:spcPts val="0"/>
              </a:spcAft>
              <a:buNone/>
            </a:pPr>
            <a:r>
              <a:rPr lang="en"/>
              <a:t>E.g., radiology scanning for cancer, TSA airport officers scanning bags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Takeaways</a:t>
            </a:r>
            <a:endParaRPr/>
          </a:p>
        </p:txBody>
      </p:sp>
      <p:sp>
        <p:nvSpPr>
          <p:cNvPr id="314" name="Google Shape;314;p51"/>
          <p:cNvSpPr txBox="1">
            <a:spLocks noGrp="1"/>
          </p:cNvSpPr>
          <p:nvPr>
            <p:ph type="body" idx="1"/>
          </p:nvPr>
        </p:nvSpPr>
        <p:spPr>
          <a:xfrm>
            <a:off x="893700" y="1373600"/>
            <a:ext cx="7585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In an early selection model, attention has to happen before [most of the] higher-level processing.  In a late selection model, [at least some] processing occurs before attention.</a:t>
            </a:r>
            <a:endParaRPr sz="1800"/>
          </a:p>
          <a:p>
            <a:pPr marL="0" lvl="0" indent="0" algn="l" rtl="0">
              <a:spcBef>
                <a:spcPts val="600"/>
              </a:spcBef>
              <a:spcAft>
                <a:spcPts val="0"/>
              </a:spcAft>
              <a:buClr>
                <a:schemeClr val="dk1"/>
              </a:buClr>
              <a:buSzPts val="1100"/>
              <a:buFont typeface="Arial"/>
              <a:buNone/>
            </a:pPr>
            <a:endParaRPr sz="600"/>
          </a:p>
          <a:p>
            <a:pPr marL="457200" lvl="0" indent="-342900" algn="l" rtl="0">
              <a:spcBef>
                <a:spcPts val="600"/>
              </a:spcBef>
              <a:spcAft>
                <a:spcPts val="0"/>
              </a:spcAft>
              <a:buSzPts val="1800"/>
              <a:buChar char="▷"/>
            </a:pPr>
            <a:r>
              <a:rPr lang="en" sz="1800"/>
              <a:t>There’s some evidence for both early selection and late selection; it depends on the context (e.g., different dichotic listening tasks).</a:t>
            </a:r>
            <a:endParaRPr sz="1800"/>
          </a:p>
          <a:p>
            <a:pPr marL="0" lvl="0" indent="0" algn="l" rtl="0">
              <a:spcBef>
                <a:spcPts val="600"/>
              </a:spcBef>
              <a:spcAft>
                <a:spcPts val="0"/>
              </a:spcAft>
              <a:buClr>
                <a:schemeClr val="dk1"/>
              </a:buClr>
              <a:buSzPts val="1100"/>
              <a:buFont typeface="Arial"/>
              <a:buNone/>
            </a:pPr>
            <a:endParaRPr sz="600"/>
          </a:p>
          <a:p>
            <a:pPr marL="457200" lvl="0" indent="-342900" algn="l" rtl="0">
              <a:spcBef>
                <a:spcPts val="600"/>
              </a:spcBef>
              <a:spcAft>
                <a:spcPts val="0"/>
              </a:spcAft>
              <a:buSzPts val="1800"/>
              <a:buChar char="▷"/>
            </a:pPr>
            <a:r>
              <a:rPr lang="en" sz="1800"/>
              <a:t>Sometimes voluntary effort is involved in attending (or ignoring), and sometimes it isn’t. We also don’t pay attention to everything.</a:t>
            </a:r>
            <a:endParaRPr sz="1800"/>
          </a:p>
          <a:p>
            <a:pPr marL="457200" lvl="0" indent="0" algn="l" rtl="0">
              <a:spcBef>
                <a:spcPts val="600"/>
              </a:spcBef>
              <a:spcAft>
                <a:spcPts val="0"/>
              </a:spcAft>
              <a:buNone/>
            </a:pPr>
            <a:endParaRPr sz="600"/>
          </a:p>
          <a:p>
            <a:pPr marL="457200" lvl="0" indent="-342900" algn="l" rtl="0">
              <a:spcBef>
                <a:spcPts val="600"/>
              </a:spcBef>
              <a:spcAft>
                <a:spcPts val="0"/>
              </a:spcAft>
              <a:buSzPts val="1800"/>
              <a:buChar char="▷"/>
            </a:pPr>
            <a:r>
              <a:rPr lang="en" sz="1800"/>
              <a:t>Attention is selective, capacity-limited, internal/external, covert/overt, related to arousal.</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Peer Feedback on, and Rubric for Tweet Summaries</a:t>
            </a:r>
            <a:endParaRPr/>
          </a:p>
        </p:txBody>
      </p:sp>
      <p:sp>
        <p:nvSpPr>
          <p:cNvPr id="110" name="Google Shape;110;p16"/>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Continue to build a supportive classroom culture &amp; discuss science communication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2"/>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Kang &amp; Wheatley (2017) + Middlebrooks et al. (2017)</a:t>
            </a:r>
            <a:endParaRPr/>
          </a:p>
        </p:txBody>
      </p:sp>
      <p:sp>
        <p:nvSpPr>
          <p:cNvPr id="320" name="Google Shape;320;p52"/>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Summarize and critically analyze academic journal articles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326" name="Google Shape;326;p53"/>
          <p:cNvSpPr txBox="1">
            <a:spLocks noGrp="1"/>
          </p:cNvSpPr>
          <p:nvPr>
            <p:ph type="body" idx="1"/>
          </p:nvPr>
        </p:nvSpPr>
        <p:spPr>
          <a:xfrm>
            <a:off x="893700" y="1373600"/>
            <a:ext cx="78297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Generate grading rubric for tweet summary assignment as a class</a:t>
            </a:r>
            <a:endParaRPr sz="1400"/>
          </a:p>
          <a:p>
            <a:pPr marL="914400" lvl="1" indent="-317500" algn="l" rtl="0">
              <a:spcBef>
                <a:spcPts val="0"/>
              </a:spcBef>
              <a:spcAft>
                <a:spcPts val="0"/>
              </a:spcAft>
              <a:buSzPts val="1400"/>
              <a:buChar char="○"/>
            </a:pPr>
            <a:r>
              <a:rPr lang="en" sz="1400"/>
              <a:t>Gallery walk: peer feedback on the tweet summary assignment, given rubric</a:t>
            </a:r>
            <a:endParaRPr sz="1400"/>
          </a:p>
          <a:p>
            <a:pPr marL="457200" lvl="0" indent="-317500" algn="l" rtl="0">
              <a:spcBef>
                <a:spcPts val="0"/>
              </a:spcBef>
              <a:spcAft>
                <a:spcPts val="0"/>
              </a:spcAft>
              <a:buSzPts val="1400"/>
              <a:buAutoNum type="arabicPeriod"/>
            </a:pPr>
            <a:r>
              <a:rPr lang="en" sz="1400" b="1"/>
              <a:t>LO2: Apply principles of good science communication</a:t>
            </a:r>
            <a:endParaRPr sz="1400" b="1"/>
          </a:p>
          <a:p>
            <a:pPr marL="914400" lvl="1" indent="-317500" algn="l" rtl="0">
              <a:spcBef>
                <a:spcPts val="0"/>
              </a:spcBef>
              <a:spcAft>
                <a:spcPts val="0"/>
              </a:spcAft>
              <a:buSzPts val="1400"/>
              <a:buChar char="○"/>
            </a:pPr>
            <a:r>
              <a:rPr lang="en" sz="1400"/>
              <a:t>Apply list of science communication principles we generated to handouts with good and bad headlines and lead sentences &amp; clarify headline/lead assignment</a:t>
            </a:r>
            <a:endParaRPr sz="1400"/>
          </a:p>
          <a:p>
            <a:pPr marL="457200" lvl="0" indent="-317500" algn="l" rtl="0">
              <a:spcBef>
                <a:spcPts val="0"/>
              </a:spcBef>
              <a:spcAft>
                <a:spcPts val="0"/>
              </a:spcAft>
              <a:buSzPts val="1400"/>
              <a:buAutoNum type="arabicPeriod"/>
            </a:pPr>
            <a:r>
              <a:rPr lang="en" sz="1400" b="1"/>
              <a:t>LO3: Describe the basic fundamental principles of attention</a:t>
            </a:r>
            <a:endParaRPr sz="1400" b="1"/>
          </a:p>
          <a:p>
            <a:pPr marL="914400" lvl="1" indent="-317500" algn="l" rtl="0">
              <a:spcBef>
                <a:spcPts val="0"/>
              </a:spcBef>
              <a:spcAft>
                <a:spcPts val="0"/>
              </a:spcAft>
              <a:buSzPts val="1400"/>
              <a:buChar char="○"/>
            </a:pPr>
            <a:r>
              <a:rPr lang="en" sz="1400"/>
              <a:t>Demos: visual search, change blindness, selective attention (STR) &amp; brief lecture/guide</a:t>
            </a:r>
            <a:endParaRPr sz="1400"/>
          </a:p>
          <a:p>
            <a:pPr marL="914400" lvl="1" indent="-317500" algn="l" rtl="0">
              <a:spcBef>
                <a:spcPts val="0"/>
              </a:spcBef>
              <a:spcAft>
                <a:spcPts val="0"/>
              </a:spcAft>
              <a:buSzPts val="1400"/>
              <a:buChar char="○"/>
            </a:pPr>
            <a:r>
              <a:rPr lang="en" sz="1400"/>
              <a:t>If there’s time: How do lay theories of attention (e.g., NPR podcast) fit in with these theories? Contrast with </a:t>
            </a:r>
            <a:r>
              <a:rPr lang="en" sz="1400" u="sng">
                <a:solidFill>
                  <a:schemeClr val="hlink"/>
                </a:solidFill>
                <a:hlinkClick r:id="rId3"/>
              </a:rPr>
              <a:t>Russ Poldrack</a:t>
            </a:r>
            <a:r>
              <a:rPr lang="en" sz="1400"/>
              <a:t> blog post.</a:t>
            </a:r>
            <a:endParaRPr sz="1400"/>
          </a:p>
          <a:p>
            <a:pPr marL="457200" lvl="0" indent="-317500" algn="l" rtl="0">
              <a:spcBef>
                <a:spcPts val="0"/>
              </a:spcBef>
              <a:spcAft>
                <a:spcPts val="0"/>
              </a:spcAft>
              <a:buSzPts val="1400"/>
              <a:buAutoNum type="arabicPeriod"/>
            </a:pPr>
            <a:r>
              <a:rPr lang="en" sz="1400" b="1"/>
              <a:t>LO4: Summarize and critically analyze academic journal articles</a:t>
            </a:r>
            <a:endParaRPr sz="1400" b="1"/>
          </a:p>
          <a:p>
            <a:pPr marL="914400" lvl="1" indent="-317500" algn="l" rtl="0">
              <a:spcBef>
                <a:spcPts val="0"/>
              </a:spcBef>
              <a:spcAft>
                <a:spcPts val="0"/>
              </a:spcAft>
              <a:buSzPts val="1400"/>
              <a:buChar char="○"/>
            </a:pPr>
            <a:r>
              <a:rPr lang="en" sz="1400"/>
              <a:t>Discuss Kang &amp; Wheatley (2017) &amp; Middlebrooks et al. (2017)</a:t>
            </a:r>
            <a:endParaRPr sz="1400"/>
          </a:p>
          <a:p>
            <a:pPr marL="0" lvl="0" indent="0" algn="l" rtl="0">
              <a:spcBef>
                <a:spcPts val="600"/>
              </a:spcBef>
              <a:spcAft>
                <a:spcPts val="0"/>
              </a:spcAft>
              <a:buNone/>
            </a:pP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Tomorrow’s Work</a:t>
            </a:r>
            <a:endParaRPr/>
          </a:p>
        </p:txBody>
      </p:sp>
      <p:sp>
        <p:nvSpPr>
          <p:cNvPr id="332" name="Google Shape;332;p54"/>
          <p:cNvSpPr txBox="1">
            <a:spLocks noGrp="1"/>
          </p:cNvSpPr>
          <p:nvPr>
            <p:ph type="body" idx="1"/>
          </p:nvPr>
        </p:nvSpPr>
        <p:spPr>
          <a:xfrm>
            <a:off x="893700" y="1145000"/>
            <a:ext cx="78369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Reading worksheets for:</a:t>
            </a:r>
            <a:endParaRPr/>
          </a:p>
          <a:p>
            <a:pPr marL="914400" lvl="1" indent="-381000" algn="l" rtl="0">
              <a:spcBef>
                <a:spcPts val="0"/>
              </a:spcBef>
              <a:spcAft>
                <a:spcPts val="0"/>
              </a:spcAft>
              <a:buSzPts val="2400"/>
              <a:buChar char="○"/>
            </a:pPr>
            <a:r>
              <a:rPr lang="en"/>
              <a:t>Weschler et al. (2018)</a:t>
            </a:r>
            <a:endParaRPr/>
          </a:p>
          <a:p>
            <a:pPr marL="914400" lvl="1" indent="-381000" algn="l" rtl="0">
              <a:spcBef>
                <a:spcPts val="0"/>
              </a:spcBef>
              <a:spcAft>
                <a:spcPts val="0"/>
              </a:spcAft>
              <a:buSzPts val="2400"/>
              <a:buChar char="○"/>
            </a:pPr>
            <a:r>
              <a:rPr lang="en"/>
              <a:t>Seli et al. (2018) (Duke article, like Gruters)</a:t>
            </a:r>
            <a:endParaRPr/>
          </a:p>
          <a:p>
            <a:pPr marL="1371600" lvl="2" indent="-342900" algn="l" rtl="0">
              <a:spcBef>
                <a:spcPts val="0"/>
              </a:spcBef>
              <a:spcAft>
                <a:spcPts val="0"/>
              </a:spcAft>
              <a:buSzPts val="1800"/>
              <a:buChar char="■"/>
            </a:pPr>
            <a:r>
              <a:rPr lang="en" sz="1800"/>
              <a:t>Plus write 3 versions of a headline/lead sentence for either Weschler, Kang, or Middlebrooks article - choose one of the two you didn’t already write about for the tweet summaries</a:t>
            </a:r>
            <a:endParaRPr sz="1800"/>
          </a:p>
          <a:p>
            <a:pPr marL="1371600" lvl="2" indent="-342900" algn="l" rtl="0">
              <a:spcBef>
                <a:spcPts val="0"/>
              </a:spcBef>
              <a:spcAft>
                <a:spcPts val="0"/>
              </a:spcAft>
              <a:buSzPts val="1800"/>
              <a:buChar char="■"/>
            </a:pPr>
            <a:r>
              <a:rPr lang="en" sz="1800"/>
              <a:t>Saving Duke articles for the blog post</a:t>
            </a:r>
            <a:endParaRPr sz="1800"/>
          </a:p>
          <a:p>
            <a:pPr marL="457200" lvl="0" indent="-419100" algn="l" rtl="0">
              <a:spcBef>
                <a:spcPts val="0"/>
              </a:spcBef>
              <a:spcAft>
                <a:spcPts val="0"/>
              </a:spcAft>
              <a:buSzPts val="3000"/>
              <a:buChar char="▷"/>
            </a:pPr>
            <a:r>
              <a:rPr lang="en"/>
              <a:t>15 minute Quiz on material so far</a:t>
            </a:r>
            <a:endParaRPr/>
          </a:p>
          <a:p>
            <a:pPr marL="457200" lvl="0" indent="-419100" algn="l" rtl="0">
              <a:spcBef>
                <a:spcPts val="0"/>
              </a:spcBef>
              <a:spcAft>
                <a:spcPts val="0"/>
              </a:spcAft>
              <a:buSzPts val="3000"/>
              <a:buChar char="▷"/>
            </a:pPr>
            <a:r>
              <a:rPr lang="en"/>
              <a:t>NPR’s Life, Interrupted</a:t>
            </a:r>
            <a:endParaRPr/>
          </a:p>
          <a:p>
            <a:pPr marL="914400" lvl="1" indent="-381000" algn="l" rtl="0">
              <a:spcBef>
                <a:spcPts val="0"/>
              </a:spcBef>
              <a:spcAft>
                <a:spcPts val="0"/>
              </a:spcAft>
              <a:buSzPts val="2400"/>
              <a:buChar char="○"/>
            </a:pPr>
            <a:r>
              <a:rPr lang="en" sz="1800"/>
              <a:t>0-5:02; 29:28-rest. If you want to listen to more, you’re welcome to.</a:t>
            </a:r>
            <a:r>
              <a:rPr lang="en"/>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 + Minute Paper</a:t>
            </a:r>
            <a:endParaRPr/>
          </a:p>
        </p:txBody>
      </p:sp>
      <p:sp>
        <p:nvSpPr>
          <p:cNvPr id="338" name="Google Shape;338;p55"/>
          <p:cNvSpPr txBox="1">
            <a:spLocks noGrp="1"/>
          </p:cNvSpPr>
          <p:nvPr>
            <p:ph type="body" idx="1"/>
          </p:nvPr>
        </p:nvSpPr>
        <p:spPr>
          <a:xfrm>
            <a:off x="530625" y="1373600"/>
            <a:ext cx="8235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4"/>
              </a:rPr>
              <a:t>https://tinyurl.com/PSY102MinutePaperMay20</a:t>
            </a:r>
            <a:endParaRPr/>
          </a:p>
          <a:p>
            <a:pPr marL="0" lvl="0" indent="0" algn="l" rtl="0">
              <a:spcBef>
                <a:spcPts val="6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Rubric &amp; Gallery Walk</a:t>
            </a:r>
            <a:endParaRPr/>
          </a:p>
        </p:txBody>
      </p:sp>
      <p:sp>
        <p:nvSpPr>
          <p:cNvPr id="116" name="Google Shape;116;p17"/>
          <p:cNvSpPr txBox="1">
            <a:spLocks noGrp="1"/>
          </p:cNvSpPr>
          <p:nvPr>
            <p:ph type="body" idx="1"/>
          </p:nvPr>
        </p:nvSpPr>
        <p:spPr>
          <a:xfrm>
            <a:off x="893700" y="1373600"/>
            <a:ext cx="7200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First decide as a class on rubric for tweet summaries</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Gallery Walk:</a:t>
            </a:r>
            <a:endParaRPr sz="1800"/>
          </a:p>
          <a:p>
            <a:pPr marL="914400" lvl="1" indent="-342900" algn="l" rtl="0">
              <a:spcBef>
                <a:spcPts val="0"/>
              </a:spcBef>
              <a:spcAft>
                <a:spcPts val="0"/>
              </a:spcAft>
              <a:buSzPts val="1800"/>
              <a:buChar char="○"/>
            </a:pPr>
            <a:r>
              <a:rPr lang="en" sz="1800"/>
              <a:t>Around the room, anonymized tweet summaries are posted.</a:t>
            </a:r>
            <a:endParaRPr sz="1800"/>
          </a:p>
          <a:p>
            <a:pPr marL="914400" lvl="1" indent="-342900" algn="l" rtl="0">
              <a:spcBef>
                <a:spcPts val="0"/>
              </a:spcBef>
              <a:spcAft>
                <a:spcPts val="0"/>
              </a:spcAft>
              <a:buSzPts val="1800"/>
              <a:buChar char="○"/>
            </a:pPr>
            <a:r>
              <a:rPr lang="en" sz="1800"/>
              <a:t>Knowing these are your classmates, and knowing the rubric we just agreed on for these tweet summaries, use your post-it notes to give your classmates feedback on their tweets</a:t>
            </a:r>
            <a:endParaRPr sz="1800"/>
          </a:p>
          <a:p>
            <a:pPr marL="1371600" lvl="2" indent="-342900" algn="l" rtl="0">
              <a:spcBef>
                <a:spcPts val="0"/>
              </a:spcBef>
              <a:spcAft>
                <a:spcPts val="0"/>
              </a:spcAft>
              <a:buSzPts val="1800"/>
              <a:buChar char="■"/>
            </a:pPr>
            <a:r>
              <a:rPr lang="en" sz="1800"/>
              <a:t>Please make these legible - I will type them up and send them to each of you</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Good and Bad Headlines &amp; Lead Sentences</a:t>
            </a:r>
            <a:endParaRPr/>
          </a:p>
        </p:txBody>
      </p:sp>
      <p:sp>
        <p:nvSpPr>
          <p:cNvPr id="122" name="Google Shape;122;p18"/>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Apply principles of good science communication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Attention</a:t>
            </a:r>
            <a:endParaRPr/>
          </a:p>
        </p:txBody>
      </p:sp>
      <p:sp>
        <p:nvSpPr>
          <p:cNvPr id="128" name="Google Shape;128;p1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Describe the basic fundamental principles of attention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93700" y="206000"/>
            <a:ext cx="7971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“Cocktail party effects” illustrate that:</a:t>
            </a:r>
            <a:endParaRPr/>
          </a:p>
        </p:txBody>
      </p:sp>
      <p:sp>
        <p:nvSpPr>
          <p:cNvPr id="134" name="Google Shape;134;p20"/>
          <p:cNvSpPr txBox="1">
            <a:spLocks noGrp="1"/>
          </p:cNvSpPr>
          <p:nvPr>
            <p:ph type="body" idx="1"/>
          </p:nvPr>
        </p:nvSpPr>
        <p:spPr>
          <a:xfrm>
            <a:off x="893700" y="1373600"/>
            <a:ext cx="46731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Attention is selective</a:t>
            </a:r>
            <a:endParaRPr sz="1800"/>
          </a:p>
          <a:p>
            <a:pPr marL="457200" lvl="0" indent="-342900" algn="l" rtl="0">
              <a:spcBef>
                <a:spcPts val="0"/>
              </a:spcBef>
              <a:spcAft>
                <a:spcPts val="0"/>
              </a:spcAft>
              <a:buSzPts val="1800"/>
              <a:buChar char="▷"/>
            </a:pPr>
            <a:r>
              <a:rPr lang="en" sz="1800"/>
              <a:t>Attention is capacity-limited</a:t>
            </a:r>
            <a:endParaRPr sz="1800"/>
          </a:p>
          <a:p>
            <a:pPr marL="914400" lvl="1" indent="-342900" algn="l" rtl="0">
              <a:spcBef>
                <a:spcPts val="0"/>
              </a:spcBef>
              <a:spcAft>
                <a:spcPts val="0"/>
              </a:spcAft>
              <a:buSzPts val="1800"/>
              <a:buChar char="○"/>
            </a:pPr>
            <a:r>
              <a:rPr lang="en" sz="1800"/>
              <a:t>E.g., attentional blink; load theories of attention</a:t>
            </a:r>
            <a:endParaRPr sz="1800"/>
          </a:p>
          <a:p>
            <a:pPr marL="457200" lvl="0" indent="-342900" algn="l" rtl="0">
              <a:spcBef>
                <a:spcPts val="0"/>
              </a:spcBef>
              <a:spcAft>
                <a:spcPts val="0"/>
              </a:spcAft>
              <a:buSzPts val="1800"/>
              <a:buChar char="▷"/>
            </a:pPr>
            <a:r>
              <a:rPr lang="en" sz="1800"/>
              <a:t>Attention can select information based on various features (voice, content)</a:t>
            </a:r>
            <a:endParaRPr sz="1800"/>
          </a:p>
          <a:p>
            <a:pPr marL="457200" lvl="0" indent="-342900" algn="l" rtl="0">
              <a:spcBef>
                <a:spcPts val="0"/>
              </a:spcBef>
              <a:spcAft>
                <a:spcPts val="0"/>
              </a:spcAft>
              <a:buSzPts val="1800"/>
              <a:buChar char="▷"/>
            </a:pPr>
            <a:r>
              <a:rPr lang="en" sz="1800"/>
              <a:t>Attention can be driven internally or ‘captured’ externally</a:t>
            </a:r>
            <a:endParaRPr sz="1800"/>
          </a:p>
          <a:p>
            <a:pPr marL="457200" lvl="0" indent="-342900" algn="l" rtl="0">
              <a:spcBef>
                <a:spcPts val="0"/>
              </a:spcBef>
              <a:spcAft>
                <a:spcPts val="0"/>
              </a:spcAft>
              <a:buSzPts val="1800"/>
              <a:buChar char="▷"/>
            </a:pPr>
            <a:r>
              <a:rPr lang="en" sz="1800"/>
              <a:t>Attention can be allocated covertly</a:t>
            </a:r>
            <a:endParaRPr sz="1800"/>
          </a:p>
          <a:p>
            <a:pPr marL="914400" lvl="1" indent="-342900" algn="l" rtl="0">
              <a:spcBef>
                <a:spcPts val="0"/>
              </a:spcBef>
              <a:spcAft>
                <a:spcPts val="0"/>
              </a:spcAft>
              <a:buSzPts val="1800"/>
              <a:buChar char="○"/>
            </a:pPr>
            <a:r>
              <a:rPr lang="en" sz="1800"/>
              <a:t>without moving the eyes (covert)</a:t>
            </a:r>
            <a:endParaRPr sz="1800"/>
          </a:p>
          <a:p>
            <a:pPr marL="0" lvl="0" indent="0" algn="l" rtl="0">
              <a:spcBef>
                <a:spcPts val="600"/>
              </a:spcBef>
              <a:spcAft>
                <a:spcPts val="0"/>
              </a:spcAft>
              <a:buNone/>
            </a:pPr>
            <a:endParaRPr sz="1800"/>
          </a:p>
        </p:txBody>
      </p:sp>
      <p:pic>
        <p:nvPicPr>
          <p:cNvPr id="135" name="Google Shape;135;p20"/>
          <p:cNvPicPr preferRelativeResize="0"/>
          <p:nvPr/>
        </p:nvPicPr>
        <p:blipFill>
          <a:blip r:embed="rId3">
            <a:alphaModFix/>
          </a:blip>
          <a:stretch>
            <a:fillRect/>
          </a:stretch>
        </p:blipFill>
        <p:spPr>
          <a:xfrm>
            <a:off x="5719200" y="1063400"/>
            <a:ext cx="3272400" cy="3272400"/>
          </a:xfrm>
          <a:prstGeom prst="rect">
            <a:avLst/>
          </a:prstGeom>
          <a:noFill/>
          <a:ln>
            <a:noFill/>
          </a:ln>
        </p:spPr>
      </p:pic>
      <p:pic>
        <p:nvPicPr>
          <p:cNvPr id="136" name="Google Shape;136;p20"/>
          <p:cNvPicPr preferRelativeResize="0"/>
          <p:nvPr/>
        </p:nvPicPr>
        <p:blipFill>
          <a:blip r:embed="rId4">
            <a:alphaModFix/>
          </a:blip>
          <a:stretch>
            <a:fillRect/>
          </a:stretch>
        </p:blipFill>
        <p:spPr>
          <a:xfrm>
            <a:off x="5719200" y="2979330"/>
            <a:ext cx="3272400" cy="19634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93700" y="16537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Selective Attention: Task is to say aloud the printed ink color, ignoring the meaning of the word</a:t>
            </a: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On-screen Show (16:9)</PresentationFormat>
  <Paragraphs>188</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Courier New</vt:lpstr>
      <vt:lpstr>Arial</vt:lpstr>
      <vt:lpstr>Lato</vt:lpstr>
      <vt:lpstr>Raleway</vt:lpstr>
      <vt:lpstr>Times New Roman</vt:lpstr>
      <vt:lpstr>Antonio template</vt:lpstr>
      <vt:lpstr>PSY102: Introduction to Cognitive Psychology Day 4 (05/20/19): Attention I</vt:lpstr>
      <vt:lpstr>Today’s Goals + Agenda</vt:lpstr>
      <vt:lpstr>Quick PSA</vt:lpstr>
      <vt:lpstr>Peer Feedback on, and Rubric for Tweet Summaries</vt:lpstr>
      <vt:lpstr>Rubric &amp; Gallery Walk</vt:lpstr>
      <vt:lpstr>Good and Bad Headlines &amp; Lead Sentences</vt:lpstr>
      <vt:lpstr>Attention</vt:lpstr>
      <vt:lpstr>“Cocktail party effects” illustrate that:</vt:lpstr>
      <vt:lpstr>Selective Attention: Task is to say aloud the printed ink color, ignoring the meaning of the word</vt:lpstr>
      <vt:lpstr>RED</vt:lpstr>
      <vt:lpstr>RED</vt:lpstr>
      <vt:lpstr>GREEN</vt:lpstr>
      <vt:lpstr>YELLOW</vt:lpstr>
      <vt:lpstr>The Stroop Effect</vt:lpstr>
      <vt:lpstr>Identifying Spies with Psychology</vt:lpstr>
      <vt:lpstr>Attention vs. Arousal</vt:lpstr>
      <vt:lpstr>What order do these go in?</vt:lpstr>
      <vt:lpstr>Early Selection: Broadbent’s Filter Model of Attention (1958): If you don’t attend to it, it’s lost</vt:lpstr>
      <vt:lpstr>Early Selection: Treisman’s attenuation model of attention (1964): Your Name: low threshold; “Whitehead”: probably high threshold</vt:lpstr>
      <vt:lpstr>Late Selection Models</vt:lpstr>
      <vt:lpstr>Top-down vs. Bottom-up</vt:lpstr>
      <vt:lpstr>Attentional Capture</vt:lpstr>
      <vt:lpstr>Do you notice anything?</vt:lpstr>
      <vt:lpstr>Change Blindness</vt:lpstr>
      <vt:lpstr>Binding: Treisman’s Feature Integration Theory (1980)</vt:lpstr>
      <vt:lpstr>Visual Search Task</vt:lpstr>
      <vt:lpstr>PowerPoint Presentation</vt:lpstr>
      <vt:lpstr>PowerPoint Presentation</vt:lpstr>
      <vt:lpstr>PowerPoint Presentation</vt:lpstr>
      <vt:lpstr>PowerPoint Presentation</vt:lpstr>
      <vt:lpstr>Instead of vertical lines, look for red lines</vt:lpstr>
      <vt:lpstr>PowerPoint Presentation</vt:lpstr>
      <vt:lpstr>PowerPoint Presentation</vt:lpstr>
      <vt:lpstr>Conjunction Search</vt:lpstr>
      <vt:lpstr>PowerPoint Presentation</vt:lpstr>
      <vt:lpstr>PowerPoint Presentation</vt:lpstr>
      <vt:lpstr>Typical Results</vt:lpstr>
      <vt:lpstr>Applications of Visual Search</vt:lpstr>
      <vt:lpstr>Takeaways</vt:lpstr>
      <vt:lpstr>Kang &amp; Wheatley (2017) + Middlebrooks et al. (2017)</vt:lpstr>
      <vt:lpstr>Today’s Goals + Agenda</vt:lpstr>
      <vt:lpstr>Tomorrow’s Work</vt:lpstr>
      <vt:lpstr>Participation + Minute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4 (05/20/19): Attention I</dc:title>
  <dc:creator>chbejjani</dc:creator>
  <cp:lastModifiedBy>chbejjani</cp:lastModifiedBy>
  <cp:revision>1</cp:revision>
  <dcterms:modified xsi:type="dcterms:W3CDTF">2019-05-20T17:52:06Z</dcterms:modified>
</cp:coreProperties>
</file>